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400" r:id="rId2"/>
    <p:sldId id="401" r:id="rId3"/>
    <p:sldId id="402" r:id="rId4"/>
    <p:sldId id="410" r:id="rId5"/>
    <p:sldId id="411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C3A7160-6683-4CF3-8055-983C5C01161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08D809E4-C3FD-4A70-867B-4196F74515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8CC09A6-7537-4535-A3E3-404FB17D35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57122-E677-4951-8457-618A07523EB1}" type="datetimeFigureOut">
              <a:rPr lang="fr-FR" smtClean="0"/>
              <a:t>19/04/2022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A866E15-67F1-4797-A61B-E23A6DE6F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01935EB-F520-4DD8-98D3-B9A63858D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84373-3871-4040-A257-B1BF0CA101B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78592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AFF0E5E-5A36-4160-8BC8-1D2A1E7D35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A90772BB-FD9C-4278-BFD3-A1D443BB90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D396CBC-AB79-4F70-AE50-0AADAC0258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57122-E677-4951-8457-618A07523EB1}" type="datetimeFigureOut">
              <a:rPr lang="fr-FR" smtClean="0"/>
              <a:t>19/04/2022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E829626-A0DC-4B02-ABDE-0404B3A061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0060057-7DD2-49DA-A3E1-10B9CDF322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84373-3871-4040-A257-B1BF0CA101B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13386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534768B7-F826-45F0-9E22-8ED0AF803DE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42DAAF56-EB8B-42DD-A20D-215AAA3943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312A298-06CA-40CC-A83B-CB84484D23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57122-E677-4951-8457-618A07523EB1}" type="datetimeFigureOut">
              <a:rPr lang="fr-FR" smtClean="0"/>
              <a:t>19/04/2022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8CBE72A-1C4E-4383-B923-B1EC7E73DF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FD16E8C-FBE3-4985-8161-233684CBA6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84373-3871-4040-A257-B1BF0CA101B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0412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25813AB-31D2-4F7A-9D7E-55E59A13F8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2FDF06C-B935-46E6-98C6-A188998FD0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5517D96-7A13-48E8-AF44-C10CFA3910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57122-E677-4951-8457-618A07523EB1}" type="datetimeFigureOut">
              <a:rPr lang="fr-FR" smtClean="0"/>
              <a:t>19/04/2022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77D3986-3569-46C6-8EBE-F11C5CD852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AA0DB6C-314E-4C13-BD2E-635CD8B0DA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84373-3871-4040-A257-B1BF0CA101B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76079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FAA2B3A-0A86-4573-8104-A5833377E6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360CA05-5565-445C-863C-E92B363226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654C7A-0E1E-4F3F-92F0-309DF87756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57122-E677-4951-8457-618A07523EB1}" type="datetimeFigureOut">
              <a:rPr lang="fr-FR" smtClean="0"/>
              <a:t>19/04/2022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C106591-7AC9-4C13-9813-6664C55366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EC05D53-9576-4F6B-8038-6076BB56C4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84373-3871-4040-A257-B1BF0CA101B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56944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6D205C5-C452-4058-9499-ECB20CA7B8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B522BF6-CCD3-4A6D-9E73-9045ABCCA12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AE6CDB4C-73A9-46C2-BA51-C5BE663BB1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E0D3922-ECBB-4C0F-B45F-2FD0157C1B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57122-E677-4951-8457-618A07523EB1}" type="datetimeFigureOut">
              <a:rPr lang="fr-FR" smtClean="0"/>
              <a:t>19/04/2022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00F1338-9FFF-44E7-9ABD-55D0726AA4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90655CB-43BC-4CFE-8D10-FDAFD8040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84373-3871-4040-A257-B1BF0CA101B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963526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24D46AC-3348-48AB-8254-0098FB357D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1D50D8C-B7AA-4ACE-A042-9B0F27B646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A818A19D-21BF-4330-94C5-3D9DF03D66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204AB14D-BBE4-4623-A297-933823A1CD1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CEE8DD0-8D93-4331-A1C5-941F42BB8F5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473E90D5-93CF-4578-8ADE-F4B0AE74F4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57122-E677-4951-8457-618A07523EB1}" type="datetimeFigureOut">
              <a:rPr lang="fr-FR" smtClean="0"/>
              <a:t>19/04/2022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4AFA530-D515-4FBB-974F-6BA99A1A33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CFC2292-CD6A-41E3-AF8D-2F9AB1A281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84373-3871-4040-A257-B1BF0CA101B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42358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DE16024-2DB9-439F-9DD4-F3039C5FC0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684AA951-412B-45EB-90A7-30ADC40E16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57122-E677-4951-8457-618A07523EB1}" type="datetimeFigureOut">
              <a:rPr lang="fr-FR" smtClean="0"/>
              <a:t>19/04/2022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990BDE8-875A-4A90-B71B-36F45CA176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5F4E0FD8-7C0B-4D99-B0B3-2D5D0133CA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84373-3871-4040-A257-B1BF0CA101B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21256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DF5052F0-5D68-42B9-A310-7CC0823C63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57122-E677-4951-8457-618A07523EB1}" type="datetimeFigureOut">
              <a:rPr lang="fr-FR" smtClean="0"/>
              <a:t>19/04/2022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C580C6E-593F-41C7-B6E7-5993DD79B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BE52755-4653-4EC0-AEC3-35D032D627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84373-3871-4040-A257-B1BF0CA101B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3011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7C6D6BF-D848-4DD9-8B7E-9B2F7C6534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9201D4A-F182-4F34-9F1C-152B968F9D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B652A00-7AD2-4A80-9F41-AA29EE8254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7F76B4E-D57F-43AB-A093-2EF5CD90C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57122-E677-4951-8457-618A07523EB1}" type="datetimeFigureOut">
              <a:rPr lang="fr-FR" smtClean="0"/>
              <a:t>19/04/2022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B89A361-2E1E-4E0D-9F12-0A633B887B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E0BA734-B5CE-4FD1-87A8-84F24AC148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84373-3871-4040-A257-B1BF0CA101B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65236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1372E48-CC71-43D2-9425-FB7A2BA2E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85740E53-5559-4BE4-BCD3-A45FB36932D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81E20089-89D5-4A49-B3A6-94FA72F625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A9773D3-6BAC-4ADA-B35C-5E47D7CB53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57122-E677-4951-8457-618A07523EB1}" type="datetimeFigureOut">
              <a:rPr lang="fr-FR" smtClean="0"/>
              <a:t>19/04/2022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B7A3329-38E8-4FB1-AF85-137CE72055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1C7D6FA-E9F1-4A4F-B2F9-9E221DD5E0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84373-3871-4040-A257-B1BF0CA101B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2396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9BB4B04C-26B2-437D-82B8-9F6C5FCD2E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E2202AB-A589-4384-9ACC-D80D5EA58F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320E9A4-49C1-4C29-8222-B22978715A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157122-E677-4951-8457-618A07523EB1}" type="datetimeFigureOut">
              <a:rPr lang="fr-FR" smtClean="0"/>
              <a:t>19/04/2022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6396BED-7CA7-4959-89D4-772A5EA45C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364BC05-6714-4338-8928-AC1F32DECD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B84373-3871-4040-A257-B1BF0CA101B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1730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49F6720B-F246-4410-BAFC-FE83A983A28B}"/>
              </a:ext>
            </a:extLst>
          </p:cNvPr>
          <p:cNvSpPr txBox="1"/>
          <p:nvPr/>
        </p:nvSpPr>
        <p:spPr>
          <a:xfrm>
            <a:off x="903654" y="780953"/>
            <a:ext cx="10704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. </a:t>
            </a:r>
          </a:p>
        </p:txBody>
      </p:sp>
      <p:graphicFrame>
        <p:nvGraphicFramePr>
          <p:cNvPr id="2" name="Tableau 2">
            <a:extLst>
              <a:ext uri="{FF2B5EF4-FFF2-40B4-BE49-F238E27FC236}">
                <a16:creationId xmlns:a16="http://schemas.microsoft.com/office/drawing/2014/main" id="{2C2FBA2C-1AB2-4C19-BE91-ADDAA5F1349E}"/>
              </a:ext>
            </a:extLst>
          </p:cNvPr>
          <p:cNvGraphicFramePr>
            <a:graphicFrameLocks noGrp="1"/>
          </p:cNvGraphicFramePr>
          <p:nvPr/>
        </p:nvGraphicFramePr>
        <p:xfrm>
          <a:off x="690151" y="1037268"/>
          <a:ext cx="10917648" cy="52121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6147">
                  <a:extLst>
                    <a:ext uri="{9D8B030D-6E8A-4147-A177-3AD203B41FA5}">
                      <a16:colId xmlns:a16="http://schemas.microsoft.com/office/drawing/2014/main" val="206105389"/>
                    </a:ext>
                  </a:extLst>
                </a:gridCol>
                <a:gridCol w="1010573">
                  <a:extLst>
                    <a:ext uri="{9D8B030D-6E8A-4147-A177-3AD203B41FA5}">
                      <a16:colId xmlns:a16="http://schemas.microsoft.com/office/drawing/2014/main" val="1981801423"/>
                    </a:ext>
                  </a:extLst>
                </a:gridCol>
                <a:gridCol w="1608488">
                  <a:extLst>
                    <a:ext uri="{9D8B030D-6E8A-4147-A177-3AD203B41FA5}">
                      <a16:colId xmlns:a16="http://schemas.microsoft.com/office/drawing/2014/main" val="1901938805"/>
                    </a:ext>
                  </a:extLst>
                </a:gridCol>
                <a:gridCol w="1608488">
                  <a:extLst>
                    <a:ext uri="{9D8B030D-6E8A-4147-A177-3AD203B41FA5}">
                      <a16:colId xmlns:a16="http://schemas.microsoft.com/office/drawing/2014/main" val="4293283737"/>
                    </a:ext>
                  </a:extLst>
                </a:gridCol>
                <a:gridCol w="1608488">
                  <a:extLst>
                    <a:ext uri="{9D8B030D-6E8A-4147-A177-3AD203B41FA5}">
                      <a16:colId xmlns:a16="http://schemas.microsoft.com/office/drawing/2014/main" val="3996406244"/>
                    </a:ext>
                  </a:extLst>
                </a:gridCol>
                <a:gridCol w="1608488">
                  <a:extLst>
                    <a:ext uri="{9D8B030D-6E8A-4147-A177-3AD203B41FA5}">
                      <a16:colId xmlns:a16="http://schemas.microsoft.com/office/drawing/2014/main" val="2036537996"/>
                    </a:ext>
                  </a:extLst>
                </a:gridCol>
                <a:gridCol w="1608488">
                  <a:extLst>
                    <a:ext uri="{9D8B030D-6E8A-4147-A177-3AD203B41FA5}">
                      <a16:colId xmlns:a16="http://schemas.microsoft.com/office/drawing/2014/main" val="3287551637"/>
                    </a:ext>
                  </a:extLst>
                </a:gridCol>
                <a:gridCol w="1608488">
                  <a:extLst>
                    <a:ext uri="{9D8B030D-6E8A-4147-A177-3AD203B41FA5}">
                      <a16:colId xmlns:a16="http://schemas.microsoft.com/office/drawing/2014/main" val="2043163327"/>
                    </a:ext>
                  </a:extLst>
                </a:gridCol>
              </a:tblGrid>
              <a:tr h="486377">
                <a:tc gridSpan="8"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CHOIX DES AFLP  CA 5  et FORMES DE PRATIQUES RETENUES </a:t>
                      </a:r>
                    </a:p>
                    <a:p>
                      <a:pPr algn="ctr"/>
                      <a:r>
                        <a:rPr lang="fr-FR" sz="1400" dirty="0"/>
                        <a:t>S’ENTRAINER  - Réaliser et orienter son activité physique pour développer ses ressources et s’entretenir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2961247"/>
                  </a:ext>
                </a:extLst>
              </a:tr>
              <a:tr h="216000">
                <a:tc gridSpan="8">
                  <a:txBody>
                    <a:bodyPr/>
                    <a:lstStyle/>
                    <a:p>
                      <a:pPr algn="ctr"/>
                      <a:endParaRPr lang="fr-FR" sz="1000" dirty="0"/>
                    </a:p>
                    <a:p>
                      <a:pPr algn="ctr"/>
                      <a:endParaRPr lang="fr-FR" sz="10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8259289"/>
                  </a:ext>
                </a:extLst>
              </a:tr>
              <a:tr h="514987">
                <a:tc gridSpan="2">
                  <a:txBody>
                    <a:bodyPr/>
                    <a:lstStyle/>
                    <a:p>
                      <a:pPr algn="ctr"/>
                      <a:r>
                        <a:rPr lang="fr-FR" sz="1000" dirty="0"/>
                        <a:t>Objectifs de la discipline 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/>
                        <a:t>Développer sa motricité</a:t>
                      </a:r>
                      <a:endParaRPr lang="fr-FR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/>
                        <a:t>Savoir se préparer et s’entraîner au regard des ses ressources </a:t>
                      </a:r>
                      <a:endParaRPr lang="fr-FR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FR" sz="1000" dirty="0"/>
                        <a:t>Exercer sa resp. </a:t>
                      </a:r>
                    </a:p>
                    <a:p>
                      <a:pPr algn="ctr"/>
                      <a:r>
                        <a:rPr lang="fr-FR" sz="1000" dirty="0" err="1"/>
                        <a:t>Indivmt</a:t>
                      </a:r>
                      <a:r>
                        <a:rPr lang="fr-FR" sz="1000" dirty="0"/>
                        <a:t>  et au sein d’un collectif</a:t>
                      </a:r>
                      <a:endParaRPr lang="fr-FR" dirty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/>
                        <a:t>Construire durablement sa</a:t>
                      </a:r>
                    </a:p>
                    <a:p>
                      <a:pPr algn="ctr"/>
                      <a:r>
                        <a:rPr lang="fr-FR" sz="1000" dirty="0"/>
                        <a:t>Santé</a:t>
                      </a:r>
                      <a:endParaRPr lang="fr-FR" dirty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/>
                        <a:t>Accéder au patrimoine</a:t>
                      </a:r>
                    </a:p>
                    <a:p>
                      <a:pPr algn="ctr"/>
                      <a:r>
                        <a:rPr lang="fr-FR" sz="1000" dirty="0"/>
                        <a:t>Culturel</a:t>
                      </a:r>
                      <a:endParaRPr lang="fr-FR" dirty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3934280"/>
                  </a:ext>
                </a:extLst>
              </a:tr>
              <a:tr h="266434">
                <a:tc>
                  <a:txBody>
                    <a:bodyPr/>
                    <a:lstStyle/>
                    <a:p>
                      <a:pPr algn="ctr"/>
                      <a:r>
                        <a:rPr lang="fr-FR" sz="1000" dirty="0"/>
                        <a:t>Nv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/>
                        <a:t>APSA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857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857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900" dirty="0"/>
                        <a:t>3</a:t>
                      </a:r>
                    </a:p>
                    <a:p>
                      <a:pPr algn="ctr"/>
                      <a:r>
                        <a:rPr lang="fr-FR" sz="900" dirty="0"/>
                        <a:t>ANALYSER POUR </a:t>
                      </a:r>
                      <a:endParaRPr lang="fr-FR" dirty="0"/>
                    </a:p>
                  </a:txBody>
                  <a:tcPr marL="85725" marR="9525" marT="9525" marB="0" anchor="ctr">
                    <a:lnB w="12700" cmpd="sng"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900" dirty="0"/>
                        <a:t>4</a:t>
                      </a:r>
                    </a:p>
                    <a:p>
                      <a:pPr algn="ctr"/>
                      <a:r>
                        <a:rPr lang="fr-FR" sz="900" dirty="0"/>
                        <a:t>AGIR ENSEMBLE POUR </a:t>
                      </a:r>
                      <a:endParaRPr lang="fr-FR" dirty="0"/>
                    </a:p>
                  </a:txBody>
                  <a:tcPr marL="85725" marR="9525" marT="9525" marB="0" anchor="ctr">
                    <a:lnB w="12700" cmpd="sng"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900" dirty="0"/>
                        <a:t>5</a:t>
                      </a:r>
                    </a:p>
                    <a:p>
                      <a:pPr algn="ctr"/>
                      <a:r>
                        <a:rPr lang="fr-FR" sz="900" dirty="0"/>
                        <a:t>SE PREPARER POUR </a:t>
                      </a:r>
                      <a:endParaRPr lang="fr-FR" dirty="0"/>
                    </a:p>
                  </a:txBody>
                  <a:tcPr marL="85725" marR="9525" marT="9525" marB="0" anchor="ctr">
                    <a:lnB w="12700" cmpd="sng"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900" dirty="0"/>
                        <a:t>6</a:t>
                      </a:r>
                    </a:p>
                    <a:p>
                      <a:pPr algn="ctr"/>
                      <a:r>
                        <a:rPr lang="fr-FR" sz="900" dirty="0"/>
                        <a:t>CONNAITRE POUR</a:t>
                      </a:r>
                      <a:endParaRPr lang="fr-FR" dirty="0"/>
                    </a:p>
                  </a:txBody>
                  <a:tcPr marL="85725" marR="9525" marT="9525" marB="0" anchor="ctr">
                    <a:lnB w="12700" cmpd="sng"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9699808"/>
                  </a:ext>
                </a:extLst>
              </a:tr>
              <a:tr h="77727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/>
                        <a:t>1</a:t>
                      </a:r>
                      <a:r>
                        <a:rPr lang="fr-FR" sz="1000" baseline="30000" dirty="0"/>
                        <a:t>ère</a:t>
                      </a:r>
                      <a:r>
                        <a:rPr lang="fr-FR" sz="1000" dirty="0"/>
                        <a:t>  BAC PRO</a:t>
                      </a:r>
                    </a:p>
                  </a:txBody>
                  <a:tcPr vert="vert270" anchor="ctr"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000" dirty="0"/>
                        <a:t>MUSCULATION </a:t>
                      </a:r>
                    </a:p>
                  </a:txBody>
                  <a:tcPr anchor="ctr"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Concevoir et mettre en œuvre un projet d’entraînement pour répondre à un mobile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personnel de développement.</a:t>
                      </a:r>
                    </a:p>
                  </a:txBody>
                  <a:tcPr marL="85725" marR="9525" marT="9525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Éprouver différentes méthodes d’entraînement et en identifier les principes pour les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réutiliser dans sa séance.</a:t>
                      </a:r>
                    </a:p>
                  </a:txBody>
                  <a:tcPr marL="85725" marR="9525" marT="9525" marB="0" anchor="ctr">
                    <a:lnR w="12700" cmpd="sng">
                      <a:noFill/>
                    </a:ln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Systématiser un retour réflexif sur sa pratique pour réguler sa charge de travail en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fonction d’indicateurs de l’effort (fréquence cardiaque, ressenti musculaire et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respiratoire, fatigue générale).</a:t>
                      </a:r>
                    </a:p>
                  </a:txBody>
                  <a:tcPr marL="857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Agir avec et pour les autres en vue de la réalisation du projet d’entraînement en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assurant spontanément les rôles sociaux.</a:t>
                      </a:r>
                    </a:p>
                  </a:txBody>
                  <a:tcPr marL="857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Construire une motricité contrôlée pour évoluer dans des conditions de sécurité.</a:t>
                      </a:r>
                    </a:p>
                  </a:txBody>
                  <a:tcPr marL="857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Intégrer des conseils d’entraînement, de diététique, d’hygiène de vie pour se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construire un mode de vie sain et une pratique raisonnée.</a:t>
                      </a:r>
                    </a:p>
                  </a:txBody>
                  <a:tcPr marL="857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9399532"/>
                  </a:ext>
                </a:extLst>
              </a:tr>
              <a:tr h="29377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dirty="0"/>
                    </a:p>
                  </a:txBody>
                  <a:tcPr vert="vert270" anchor="ctr">
                    <a:solidFill>
                      <a:srgbClr val="CCFFFF"/>
                    </a:solidFill>
                  </a:tcPr>
                </a:tc>
                <a:tc gridSpan="7">
                  <a:txBody>
                    <a:bodyPr/>
                    <a:lstStyle/>
                    <a:p>
                      <a:endParaRPr lang="fr-FR" sz="1000" b="1" dirty="0"/>
                    </a:p>
                  </a:txBody>
                  <a:tcPr anchor="ctr">
                    <a:lnR w="12700" cmpd="sng">
                      <a:noFill/>
                    </a:lnR>
                    <a:solidFill>
                      <a:srgbClr val="FFFF66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85725" marR="9525" marT="9525" marB="0" anchor="ctr"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85725" marR="9525" marT="9525" marB="0" anchor="ctr">
                    <a:lnR w="12700" cmpd="sng">
                      <a:noFill/>
                    </a:lnR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857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857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857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57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6087927"/>
                  </a:ext>
                </a:extLst>
              </a:tr>
              <a:tr h="29377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dirty="0"/>
                    </a:p>
                  </a:txBody>
                  <a:tcPr vert="vert270" anchor="ctr">
                    <a:solidFill>
                      <a:schemeClr val="bg1"/>
                    </a:solidFill>
                  </a:tcPr>
                </a:tc>
                <a:tc gridSpan="7">
                  <a:txBody>
                    <a:bodyPr/>
                    <a:lstStyle/>
                    <a:p>
                      <a:endParaRPr lang="fr-FR" sz="1000" b="1" dirty="0"/>
                    </a:p>
                    <a:p>
                      <a:endParaRPr lang="fr-FR" sz="1000" b="1" dirty="0"/>
                    </a:p>
                  </a:txBody>
                  <a:tcPr anchor="ctr">
                    <a:lnR w="12700" cmpd="sng">
                      <a:noFill/>
                    </a:ln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5246101"/>
                  </a:ext>
                </a:extLst>
              </a:tr>
              <a:tr h="77727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/>
                        <a:t>TERM BAC PRO</a:t>
                      </a:r>
                    </a:p>
                  </a:txBody>
                  <a:tcPr vert="vert270" anchor="ctr"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000" dirty="0"/>
                        <a:t>MUSCULATION</a:t>
                      </a:r>
                    </a:p>
                  </a:txBody>
                  <a:tcPr anchor="ctr"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Concevoir et mettre en œuvre un projet d’entraînement pour répondre à un mobile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personnel de développement.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85725" marR="9525" marT="9525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Éprouver différentes méthodes d’entraînement et en identifier les principes pour les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réutiliser dans sa séance.</a:t>
                      </a:r>
                    </a:p>
                  </a:txBody>
                  <a:tcPr marL="85725" marR="9525" marT="9525" marB="0" anchor="ctr">
                    <a:lnR w="12700" cmpd="sng">
                      <a:noFill/>
                    </a:ln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Systématiser un retour réflexif sur sa pratique pour réguler sa charge de travail en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fonction d’indicateurs de l’effort (fréquence cardiaque, ressenti musculaire et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respiratoire, fatigue générale).</a:t>
                      </a:r>
                    </a:p>
                  </a:txBody>
                  <a:tcPr marL="857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Agir avec et pour les autres en vue de la réalisation du projet d’entraînement en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assurant spontanément les rôles sociaux.</a:t>
                      </a:r>
                    </a:p>
                  </a:txBody>
                  <a:tcPr marL="857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Construire une motricité contrôlée pour évoluer dans des conditions de sécurité.</a:t>
                      </a:r>
                    </a:p>
                  </a:txBody>
                  <a:tcPr marL="857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Intégrer des conseils d’entraînement, de diététique, d’hygiène de vie pour se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construire un mode de vie sain et une pratique raisonnée.</a:t>
                      </a:r>
                    </a:p>
                  </a:txBody>
                  <a:tcPr marL="857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4429413"/>
                  </a:ext>
                </a:extLst>
              </a:tr>
              <a:tr h="44921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dirty="0"/>
                    </a:p>
                  </a:txBody>
                  <a:tcPr vert="vert270" anchor="ctr">
                    <a:solidFill>
                      <a:srgbClr val="CCFFFF"/>
                    </a:solidFill>
                  </a:tcPr>
                </a:tc>
                <a:tc gridSpan="7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b="1" dirty="0"/>
                    </a:p>
                  </a:txBody>
                  <a:tcPr anchor="ctr">
                    <a:lnR w="12700" cmpd="sng">
                      <a:noFill/>
                    </a:lnR>
                    <a:solidFill>
                      <a:srgbClr val="FFFF66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85725" marR="9525" marT="9525" marB="0" anchor="ctr"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85725" marR="9525" marT="9525" marB="0" anchor="ctr">
                    <a:lnR w="12700" cmpd="sng">
                      <a:noFill/>
                    </a:lnR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857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857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857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57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0632810"/>
                  </a:ext>
                </a:extLst>
              </a:tr>
            </a:tbl>
          </a:graphicData>
        </a:graphic>
      </p:graphicFrame>
      <p:pic>
        <p:nvPicPr>
          <p:cNvPr id="8" name="Image 7">
            <a:extLst>
              <a:ext uri="{FF2B5EF4-FFF2-40B4-BE49-F238E27FC236}">
                <a16:creationId xmlns:a16="http://schemas.microsoft.com/office/drawing/2014/main" id="{E1BAB8C6-0BC3-4625-9C53-6B2006DDF8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758" y="166552"/>
            <a:ext cx="1552575" cy="800100"/>
          </a:xfrm>
          <a:prstGeom prst="rect">
            <a:avLst/>
          </a:prstGeom>
        </p:spPr>
      </p:pic>
      <p:sp>
        <p:nvSpPr>
          <p:cNvPr id="5" name="Rectangle 4">
            <a:hlinkClick r:id="rId3" action="ppaction://hlinksldjump"/>
            <a:extLst>
              <a:ext uri="{FF2B5EF4-FFF2-40B4-BE49-F238E27FC236}">
                <a16:creationId xmlns:a16="http://schemas.microsoft.com/office/drawing/2014/main" id="{96C33DC6-3661-4FA9-A467-A9A8AE26AFCA}"/>
              </a:ext>
            </a:extLst>
          </p:cNvPr>
          <p:cNvSpPr/>
          <p:nvPr/>
        </p:nvSpPr>
        <p:spPr>
          <a:xfrm>
            <a:off x="10547498" y="241457"/>
            <a:ext cx="1420085" cy="216573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MENU</a:t>
            </a:r>
          </a:p>
        </p:txBody>
      </p:sp>
    </p:spTree>
    <p:extLst>
      <p:ext uri="{BB962C8B-B14F-4D97-AF65-F5344CB8AC3E}">
        <p14:creationId xmlns:p14="http://schemas.microsoft.com/office/powerpoint/2010/main" val="1391350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49F6720B-F246-4410-BAFC-FE83A983A28B}"/>
              </a:ext>
            </a:extLst>
          </p:cNvPr>
          <p:cNvSpPr txBox="1"/>
          <p:nvPr/>
        </p:nvSpPr>
        <p:spPr>
          <a:xfrm>
            <a:off x="903654" y="780953"/>
            <a:ext cx="10704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. </a:t>
            </a:r>
          </a:p>
        </p:txBody>
      </p:sp>
      <p:graphicFrame>
        <p:nvGraphicFramePr>
          <p:cNvPr id="6" name="Tableau 2">
            <a:extLst>
              <a:ext uri="{FF2B5EF4-FFF2-40B4-BE49-F238E27FC236}">
                <a16:creationId xmlns:a16="http://schemas.microsoft.com/office/drawing/2014/main" id="{E2A377E6-FD23-4FC8-8FC2-25BB388D82B4}"/>
              </a:ext>
            </a:extLst>
          </p:cNvPr>
          <p:cNvGraphicFramePr>
            <a:graphicFrameLocks noGrp="1"/>
          </p:cNvGraphicFramePr>
          <p:nvPr/>
        </p:nvGraphicFramePr>
        <p:xfrm>
          <a:off x="169612" y="230270"/>
          <a:ext cx="12083281" cy="59753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1067">
                  <a:extLst>
                    <a:ext uri="{9D8B030D-6E8A-4147-A177-3AD203B41FA5}">
                      <a16:colId xmlns:a16="http://schemas.microsoft.com/office/drawing/2014/main" val="206105389"/>
                    </a:ext>
                  </a:extLst>
                </a:gridCol>
                <a:gridCol w="1190573">
                  <a:extLst>
                    <a:ext uri="{9D8B030D-6E8A-4147-A177-3AD203B41FA5}">
                      <a16:colId xmlns:a16="http://schemas.microsoft.com/office/drawing/2014/main" val="1901938805"/>
                    </a:ext>
                  </a:extLst>
                </a:gridCol>
                <a:gridCol w="475904">
                  <a:extLst>
                    <a:ext uri="{9D8B030D-6E8A-4147-A177-3AD203B41FA5}">
                      <a16:colId xmlns:a16="http://schemas.microsoft.com/office/drawing/2014/main" val="208813571"/>
                    </a:ext>
                  </a:extLst>
                </a:gridCol>
                <a:gridCol w="714670">
                  <a:extLst>
                    <a:ext uri="{9D8B030D-6E8A-4147-A177-3AD203B41FA5}">
                      <a16:colId xmlns:a16="http://schemas.microsoft.com/office/drawing/2014/main" val="4293283737"/>
                    </a:ext>
                  </a:extLst>
                </a:gridCol>
                <a:gridCol w="1032967">
                  <a:extLst>
                    <a:ext uri="{9D8B030D-6E8A-4147-A177-3AD203B41FA5}">
                      <a16:colId xmlns:a16="http://schemas.microsoft.com/office/drawing/2014/main" val="1000364669"/>
                    </a:ext>
                  </a:extLst>
                </a:gridCol>
                <a:gridCol w="157606">
                  <a:extLst>
                    <a:ext uri="{9D8B030D-6E8A-4147-A177-3AD203B41FA5}">
                      <a16:colId xmlns:a16="http://schemas.microsoft.com/office/drawing/2014/main" val="3996406244"/>
                    </a:ext>
                  </a:extLst>
                </a:gridCol>
                <a:gridCol w="1239207">
                  <a:extLst>
                    <a:ext uri="{9D8B030D-6E8A-4147-A177-3AD203B41FA5}">
                      <a16:colId xmlns:a16="http://schemas.microsoft.com/office/drawing/2014/main" val="3058487035"/>
                    </a:ext>
                  </a:extLst>
                </a:gridCol>
                <a:gridCol w="1239206">
                  <a:extLst>
                    <a:ext uri="{9D8B030D-6E8A-4147-A177-3AD203B41FA5}">
                      <a16:colId xmlns:a16="http://schemas.microsoft.com/office/drawing/2014/main" val="2722261887"/>
                    </a:ext>
                  </a:extLst>
                </a:gridCol>
                <a:gridCol w="1239207">
                  <a:extLst>
                    <a:ext uri="{9D8B030D-6E8A-4147-A177-3AD203B41FA5}">
                      <a16:colId xmlns:a16="http://schemas.microsoft.com/office/drawing/2014/main" val="4035895140"/>
                    </a:ext>
                  </a:extLst>
                </a:gridCol>
                <a:gridCol w="2001544">
                  <a:extLst>
                    <a:ext uri="{9D8B030D-6E8A-4147-A177-3AD203B41FA5}">
                      <a16:colId xmlns:a16="http://schemas.microsoft.com/office/drawing/2014/main" val="3649167277"/>
                    </a:ext>
                  </a:extLst>
                </a:gridCol>
                <a:gridCol w="1871330">
                  <a:extLst>
                    <a:ext uri="{9D8B030D-6E8A-4147-A177-3AD203B41FA5}">
                      <a16:colId xmlns:a16="http://schemas.microsoft.com/office/drawing/2014/main" val="2043163327"/>
                    </a:ext>
                  </a:extLst>
                </a:gridCol>
              </a:tblGrid>
              <a:tr h="347049">
                <a:tc gridSpan="3"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CA 5 : S’ENTRAINER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MUSCULATION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r>
                        <a:rPr lang="fr-FR" sz="1200" dirty="0"/>
                        <a:t>1</a:t>
                      </a:r>
                      <a:r>
                        <a:rPr lang="fr-FR" sz="1200" baseline="30000" dirty="0"/>
                        <a:t>ère</a:t>
                      </a:r>
                      <a:r>
                        <a:rPr lang="fr-FR" sz="1200" dirty="0"/>
                        <a:t> BAC PRO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2961247"/>
                  </a:ext>
                </a:extLst>
              </a:tr>
              <a:tr h="390244">
                <a:tc gridSpan="1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900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900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900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900" dirty="0"/>
                    </a:p>
                    <a:p>
                      <a:pPr algn="ctr"/>
                      <a:endParaRPr lang="fr-FR" sz="900" dirty="0"/>
                    </a:p>
                  </a:txBody>
                  <a:tcPr vert="vert27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857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857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sz="900" dirty="0"/>
                    </a:p>
                  </a:txBody>
                  <a:tcPr marL="85725" marR="9525" marT="9525" marB="0" anchor="ctr">
                    <a:lnB w="12700" cmpd="sng"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marL="85725" marR="9525" marT="9525" marB="0" anchor="ctr">
                    <a:lnB w="12700" cmpd="sng"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900" dirty="0"/>
                    </a:p>
                    <a:p>
                      <a:pPr algn="ctr"/>
                      <a:endParaRPr lang="fr-FR" sz="900" dirty="0"/>
                    </a:p>
                  </a:txBody>
                  <a:tcPr marL="85725" marR="9525" marT="9525" marB="0" anchor="ctr">
                    <a:lnB w="12700" cmpd="sng"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9699808"/>
                  </a:ext>
                </a:extLst>
              </a:tr>
              <a:tr h="90014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dirty="0"/>
                        <a:t>Décliner des AFLP retenus dans le CA </a:t>
                      </a:r>
                    </a:p>
                  </a:txBody>
                  <a:tcPr vert="vert270" anchor="ctr">
                    <a:solidFill>
                      <a:srgbClr val="CCFFFF"/>
                    </a:solidFill>
                  </a:tcPr>
                </a:tc>
                <a:tc gridSpan="10">
                  <a:txBody>
                    <a:bodyPr/>
                    <a:lstStyle/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900" b="1" dirty="0">
                        <a:solidFill>
                          <a:schemeClr val="tx1"/>
                        </a:solidFill>
                        <a:highlight>
                          <a:srgbClr val="FFFFCC"/>
                        </a:highlight>
                      </a:endParaRPr>
                    </a:p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1" dirty="0">
                          <a:solidFill>
                            <a:schemeClr val="tx1"/>
                          </a:solidFill>
                          <a:highlight>
                            <a:srgbClr val="FFFFCC"/>
                          </a:highlight>
                        </a:rPr>
                        <a:t>AFLP 1: Réaliser la séance d’entraînement prévue en adoptant la technique adaptée afin d’atteindre son objectif (</a:t>
                      </a:r>
                      <a:r>
                        <a:rPr lang="fr-FR" sz="900" b="0" dirty="0">
                          <a:solidFill>
                            <a:schemeClr val="tx1"/>
                          </a:solidFill>
                          <a:highlight>
                            <a:srgbClr val="FFFFCC"/>
                          </a:highlight>
                        </a:rPr>
                        <a:t> Posture - Trajet moteur (amplitude, symétrie, vitesse ) – Respiration )</a:t>
                      </a:r>
                    </a:p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dirty="0">
                          <a:solidFill>
                            <a:schemeClr val="tx1"/>
                          </a:solidFill>
                          <a:highlight>
                            <a:srgbClr val="FFFFCC"/>
                          </a:highlight>
                        </a:rPr>
                        <a:t>AFLP 2: Réaliser la séance d’entraînement en </a:t>
                      </a:r>
                      <a:r>
                        <a:rPr lang="fr-FR" sz="900" b="1" dirty="0">
                          <a:solidFill>
                            <a:schemeClr val="tx1"/>
                          </a:solidFill>
                          <a:highlight>
                            <a:srgbClr val="FFFFCC"/>
                          </a:highlight>
                        </a:rPr>
                        <a:t>personnalisant les paramètres d’entraînement  prévus ( Série, </a:t>
                      </a:r>
                      <a:r>
                        <a:rPr lang="fr-FR" sz="900" b="1" dirty="0" err="1">
                          <a:solidFill>
                            <a:schemeClr val="tx1"/>
                          </a:solidFill>
                          <a:highlight>
                            <a:srgbClr val="FFFFCC"/>
                          </a:highlight>
                        </a:rPr>
                        <a:t>Répet</a:t>
                      </a:r>
                      <a:r>
                        <a:rPr lang="fr-FR" sz="900" b="1" dirty="0">
                          <a:solidFill>
                            <a:schemeClr val="tx1"/>
                          </a:solidFill>
                          <a:highlight>
                            <a:srgbClr val="FFFFCC"/>
                          </a:highlight>
                        </a:rPr>
                        <a:t>, Récup, intensité ) afin d’atteindre son objectif personnel </a:t>
                      </a:r>
                    </a:p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dirty="0">
                          <a:highlight>
                            <a:srgbClr val="FFFFCC"/>
                          </a:highlight>
                        </a:rPr>
                        <a:t>AFLP 3: </a:t>
                      </a:r>
                      <a:r>
                        <a:rPr lang="fr-FR" sz="900" b="0" dirty="0">
                          <a:highlight>
                            <a:srgbClr val="FFFFCC"/>
                          </a:highlight>
                        </a:rPr>
                        <a:t>Mettre en lien sa technique d’exécution et les sensations ressenties pour réguler ses paramètres d’entraînement </a:t>
                      </a:r>
                    </a:p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dirty="0">
                          <a:solidFill>
                            <a:schemeClr val="tx1"/>
                          </a:solidFill>
                          <a:highlight>
                            <a:srgbClr val="FFFFCC"/>
                          </a:highlight>
                        </a:rPr>
                        <a:t>AFLP 4: </a:t>
                      </a:r>
                      <a:r>
                        <a:rPr lang="fr-FR" sz="900" b="0" dirty="0">
                          <a:solidFill>
                            <a:schemeClr val="tx1"/>
                          </a:solidFill>
                          <a:highlight>
                            <a:srgbClr val="FFFFCC"/>
                          </a:highlight>
                        </a:rPr>
                        <a:t>Assurer le rôle de partenaire d’entraînement </a:t>
                      </a:r>
                      <a:r>
                        <a:rPr lang="fr-FR" sz="900" b="0" i="0" u="none" strike="noStrike" dirty="0">
                          <a:solidFill>
                            <a:schemeClr val="tx1"/>
                          </a:solidFill>
                          <a:effectLst/>
                          <a:highlight>
                            <a:srgbClr val="FFFFCC"/>
                          </a:highlight>
                          <a:latin typeface="+mn-lt"/>
                          <a:cs typeface="Times New Roman" panose="02020603050405020304" pitchFamily="18" charset="0"/>
                        </a:rPr>
                        <a:t>pour lui permettre d’agir en sécurité active ( technique ) et passive ( aide - parade ) </a:t>
                      </a:r>
                    </a:p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chemeClr val="tx1"/>
                          </a:solidFill>
                          <a:effectLst/>
                          <a:highlight>
                            <a:srgbClr val="CCFFFF"/>
                          </a:highlight>
                          <a:latin typeface="+mn-lt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fr-FR" sz="900" dirty="0">
                          <a:solidFill>
                            <a:schemeClr val="tx1"/>
                          </a:solidFill>
                          <a:highlight>
                            <a:srgbClr val="CCFFFF"/>
                          </a:highlight>
                        </a:rPr>
                        <a:t>FLP 5: </a:t>
                      </a:r>
                      <a:r>
                        <a:rPr lang="fr-FR" sz="900" b="1" dirty="0">
                          <a:solidFill>
                            <a:schemeClr val="tx1"/>
                          </a:solidFill>
                          <a:highlight>
                            <a:srgbClr val="CCFFFF"/>
                          </a:highlight>
                        </a:rPr>
                        <a:t>S’échauffer collectivement à intensité progressive – Ranger son espace de travail - Adopter des postures saines dans lors du port de charges </a:t>
                      </a:r>
                    </a:p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dirty="0">
                          <a:solidFill>
                            <a:schemeClr val="tx1"/>
                          </a:solidFill>
                          <a:highlight>
                            <a:srgbClr val="CCFFFF"/>
                          </a:highlight>
                        </a:rPr>
                        <a:t>AFLP 6: </a:t>
                      </a:r>
                      <a:r>
                        <a:rPr lang="fr-FR" sz="900" b="0" dirty="0">
                          <a:solidFill>
                            <a:schemeClr val="tx1"/>
                          </a:solidFill>
                          <a:highlight>
                            <a:srgbClr val="CCFFFF"/>
                          </a:highlight>
                        </a:rPr>
                        <a:t>Connaitre et mettre en œuvre des savoirs liés à l’optimisation des méthodes d’entraînement pour atteindre son objectif personnel </a:t>
                      </a:r>
                    </a:p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900" b="0" i="0" u="none" strike="noStrike" dirty="0">
                        <a:solidFill>
                          <a:schemeClr val="tx1"/>
                        </a:solidFill>
                        <a:effectLst/>
                        <a:highlight>
                          <a:srgbClr val="CCFFFF"/>
                        </a:highlight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85725" marR="9525" marT="9525" marB="0" anchor="ctr"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85725" marR="9525" marT="9525" marB="0" anchor="ctr"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5725" marR="9525" marT="9525" marB="0" anchor="ctr">
                    <a:lnT w="12700" cmpd="sng">
                      <a:noFill/>
                    </a:lnT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6363429"/>
                  </a:ext>
                </a:extLst>
              </a:tr>
              <a:tr h="0">
                <a:tc gridSpan="1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900" dirty="0"/>
                    </a:p>
                  </a:txBody>
                  <a:tcPr vert="vert27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2249594"/>
                  </a:ext>
                </a:extLst>
              </a:tr>
              <a:tr h="62446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dirty="0"/>
                        <a:t>Forme de pratique retenue porteuse des CE prioritaires </a:t>
                      </a:r>
                    </a:p>
                  </a:txBody>
                  <a:tcPr vert="vert270" anchor="ctr">
                    <a:solidFill>
                      <a:srgbClr val="CCFFFF"/>
                    </a:solidFill>
                  </a:tcPr>
                </a:tc>
                <a:tc gridSpan="10">
                  <a:txBody>
                    <a:bodyPr/>
                    <a:lstStyle/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Concevoir, réaliser et analyser pour réguler une séance d’entraînement d’une durée approximative de 50’ </a:t>
                      </a:r>
                      <a:r>
                        <a:rPr lang="fr-FR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qui :</a:t>
                      </a:r>
                    </a:p>
                    <a:p>
                      <a:pPr marL="171450" marR="0" lvl="0" indent="-17145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fr-FR" sz="9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Poursuit </a:t>
                      </a:r>
                      <a:r>
                        <a:rPr lang="fr-FR" sz="9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objectif personnel </a:t>
                      </a:r>
                      <a:r>
                        <a:rPr lang="fr-FR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parmi : Aide à la perte de poids / Aide à la forme / Aide au gain de volume musculaire </a:t>
                      </a:r>
                    </a:p>
                    <a:p>
                      <a:pPr marL="171450" marR="0" lvl="0" indent="-17145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fr-FR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L’opérationnalise par une </a:t>
                      </a:r>
                      <a:r>
                        <a:rPr lang="fr-FR" sz="9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méthode spécifique (</a:t>
                      </a:r>
                      <a:r>
                        <a:rPr lang="fr-FR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HIIT / Endurance musculaire / Volume musculaire) et par </a:t>
                      </a:r>
                      <a:r>
                        <a:rPr lang="fr-FR" sz="9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une motricité sécuritaire et adaptée</a:t>
                      </a:r>
                      <a:endParaRPr lang="fr-FR" sz="9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marR="0" lvl="0" indent="-17145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fr-FR" sz="9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Sollicite 5 groupes musculaires</a:t>
                      </a:r>
                      <a:r>
                        <a:rPr lang="fr-FR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 4 GM choisis librement dans une logique agoniste / antagoniste + Les quadriceps sollicités sur les squats</a:t>
                      </a:r>
                    </a:p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Coacher son partenaire d’entraînement 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durant sa séance : Assurer sa </a:t>
                      </a:r>
                      <a:r>
                        <a:rPr lang="fr-F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sécurité ( Aide – Parade ) 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/ </a:t>
                      </a:r>
                      <a:r>
                        <a:rPr lang="fr-F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Réguler sa technique d’exécution en lien à la sécurité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FFFF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5765706"/>
                  </a:ext>
                </a:extLst>
              </a:tr>
              <a:tr h="244897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dirty="0"/>
                        <a:t>Eléments prioritaires pour atteindre les AFLP</a:t>
                      </a:r>
                    </a:p>
                  </a:txBody>
                  <a:tcPr vert="vert270" anchor="ctr">
                    <a:solidFill>
                      <a:srgbClr val="CCFFFF"/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Connaissances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Capacités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Attitudes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429261"/>
                  </a:ext>
                </a:extLst>
              </a:tr>
              <a:tr h="102050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900" dirty="0"/>
                        <a:t>Connaître </a:t>
                      </a:r>
                    </a:p>
                    <a:p>
                      <a:pPr marL="171450" marR="0" lvl="0" indent="-17145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fr-FR" sz="900" dirty="0"/>
                        <a:t>le fonctionnement de l’aménagement matériel et des fiches ressource</a:t>
                      </a:r>
                    </a:p>
                    <a:p>
                      <a:pPr marL="171450" marR="0" lvl="0" indent="-17145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fr-FR" sz="900" dirty="0"/>
                        <a:t>le fonctionnement du carnet d’entraînement </a:t>
                      </a:r>
                    </a:p>
                    <a:p>
                      <a:pPr marL="171450" marR="0" lvl="0" indent="-17145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fr-FR" sz="900" dirty="0"/>
                        <a:t>les principes d'un échauffement général et spécifique</a:t>
                      </a:r>
                    </a:p>
                    <a:p>
                      <a:pPr marL="171450" marR="0" lvl="0" indent="-17145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fr-FR" sz="900" dirty="0"/>
                        <a:t>le  </a:t>
                      </a:r>
                      <a:r>
                        <a:rPr lang="fr-FR" sz="900" dirty="0" err="1"/>
                        <a:t>voc</a:t>
                      </a:r>
                      <a:r>
                        <a:rPr lang="fr-FR" sz="900" dirty="0"/>
                        <a:t> spécifique: série / </a:t>
                      </a:r>
                      <a:r>
                        <a:rPr lang="fr-FR" sz="900" dirty="0" err="1"/>
                        <a:t>répét</a:t>
                      </a:r>
                      <a:r>
                        <a:rPr lang="fr-FR" sz="900" dirty="0"/>
                        <a:t>/ charge / Tps de Récup / Intensité </a:t>
                      </a:r>
                    </a:p>
                    <a:p>
                      <a:pPr marL="171450" indent="-171450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fr-FR" sz="900" dirty="0"/>
                        <a:t>le nom et localisation des groupes musculaires et leurs exercices respectifs </a:t>
                      </a:r>
                    </a:p>
                    <a:p>
                      <a:pPr marL="171450" indent="-171450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fr-FR" sz="900" dirty="0"/>
                        <a:t>les paramètres d’entraînement pour atteindre son objectif personnel</a:t>
                      </a:r>
                    </a:p>
                  </a:txBody>
                  <a:tcPr marL="68580" marR="68580"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fr-FR" sz="9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Posture:  </a:t>
                      </a:r>
                      <a:r>
                        <a:rPr lang="fr-FR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Dos placé et droit /Tête dans l'axe du corps et fixe</a:t>
                      </a:r>
                    </a:p>
                    <a:p>
                      <a:r>
                        <a:rPr lang="fr-FR" sz="9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Trajets :  </a:t>
                      </a:r>
                      <a:r>
                        <a:rPr lang="fr-FR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Déplacer les charges dans l'axe de manière contrôlée </a:t>
                      </a:r>
                    </a:p>
                    <a:p>
                      <a:r>
                        <a:rPr lang="fr-FR" sz="9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Respiration: </a:t>
                      </a:r>
                      <a:r>
                        <a:rPr lang="fr-FR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Expiration forcée lorsque je déplace la charge vers le haut /Inspiration forcée lorsque je déplace la charge vers le bas</a:t>
                      </a:r>
                    </a:p>
                    <a:p>
                      <a:r>
                        <a:rPr lang="fr-FR" sz="9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Etirements:</a:t>
                      </a:r>
                      <a:r>
                        <a:rPr lang="fr-FR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Réaliser pour chaque atelier l'étirement adapté</a:t>
                      </a:r>
                    </a:p>
                    <a:p>
                      <a:r>
                        <a:rPr lang="fr-FR" sz="9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Parade: </a:t>
                      </a:r>
                      <a:r>
                        <a:rPr lang="fr-FR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Dos droit, 2 mains suivent la barre sans la toucher prêtes à intervenir si barre commence à redescendre en phase de montée</a:t>
                      </a:r>
                    </a:p>
                    <a:p>
                      <a:r>
                        <a:rPr lang="fr-FR" sz="9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Matériel:  </a:t>
                      </a:r>
                      <a:r>
                        <a:rPr lang="fr-FR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Verrouiller les barres et les poids / Charger et décharger / Régler la machine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fr-FR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Accepter de travailler à une charge optimale sur une base de critère techniques / sensations </a:t>
                      </a:r>
                    </a:p>
                    <a:p>
                      <a:r>
                        <a:rPr lang="fr-FR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Accepter de faire confiance au pareur </a:t>
                      </a:r>
                    </a:p>
                    <a:p>
                      <a:r>
                        <a:rPr lang="fr-FR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Rester concentré pendant toute la durée d’une séance </a:t>
                      </a:r>
                      <a:r>
                        <a:rPr lang="fr-FR" sz="9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fr-FR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Rester concentré pendant toute la durée d’une série pour aider / parer Accepter de travailler en alternance sur un appareil</a:t>
                      </a:r>
                      <a:endParaRPr lang="fr-FR" sz="900" dirty="0"/>
                    </a:p>
                    <a:p>
                      <a:r>
                        <a:rPr lang="fr-FR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Accepter de ranger le matériel à l’issue d’un exercice</a:t>
                      </a:r>
                    </a:p>
                  </a:txBody>
                  <a:tcPr anchor="ctr"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9267469"/>
                  </a:ext>
                </a:extLst>
              </a:tr>
              <a:tr h="216906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dirty="0"/>
                        <a:t>Étapes du cycle</a:t>
                      </a:r>
                    </a:p>
                  </a:txBody>
                  <a:tcPr anchor="ctr">
                    <a:solidFill>
                      <a:srgbClr val="CCFFFF"/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0" indent="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fr-FR" sz="900" dirty="0"/>
                        <a:t>Etape 1</a:t>
                      </a:r>
                    </a:p>
                  </a:txBody>
                  <a:tcPr marL="68580" marR="68580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Etape 2</a:t>
                      </a: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dirty="0"/>
                        <a:t>Etape 3</a:t>
                      </a:r>
                    </a:p>
                  </a:txBody>
                  <a:tcPr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8771008"/>
                  </a:ext>
                </a:extLst>
              </a:tr>
              <a:tr h="578632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indent="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fr-FR" sz="900" dirty="0"/>
                        <a:t>Construire la relation Technique – Sensations – Charge </a:t>
                      </a:r>
                    </a:p>
                    <a:p>
                      <a:pPr marL="0" indent="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fr-FR" sz="900" dirty="0"/>
                        <a:t>Découvrir les muscles – Exercices – Etirements </a:t>
                      </a:r>
                    </a:p>
                  </a:txBody>
                  <a:tcPr marL="68580" marR="6858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Découverte des 3 mobiles et des méthodes d’entraînement correspondantes avec dévolution progressive des paramètres d’entraînement 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dirty="0"/>
                        <a:t>Définir son projet d’entraînement final et s’entraîner </a:t>
                      </a:r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6700670"/>
                  </a:ext>
                </a:extLst>
              </a:tr>
              <a:tr h="3960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900" dirty="0"/>
                        <a:t>WOD Epaules</a:t>
                      </a:r>
                    </a:p>
                    <a:p>
                      <a:pPr algn="ctr"/>
                      <a:r>
                        <a:rPr lang="fr-FR" sz="900" dirty="0"/>
                        <a:t>Strong top / Strong down</a:t>
                      </a:r>
                    </a:p>
                    <a:p>
                      <a:pPr algn="ctr"/>
                      <a:r>
                        <a:rPr lang="fr-FR" sz="900" dirty="0"/>
                        <a:t>Relation Charge technique </a:t>
                      </a:r>
                    </a:p>
                  </a:txBody>
                  <a:tcPr marL="68580" marR="6858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FR" sz="900" dirty="0"/>
                        <a:t>WOD Quadri</a:t>
                      </a:r>
                    </a:p>
                    <a:p>
                      <a:pPr algn="ctr"/>
                      <a:r>
                        <a:rPr lang="fr-FR" sz="900" dirty="0"/>
                        <a:t>Strong top / Strong down</a:t>
                      </a:r>
                    </a:p>
                    <a:p>
                      <a:pPr algn="ctr"/>
                      <a:r>
                        <a:rPr lang="fr-FR" sz="900" dirty="0"/>
                        <a:t>Relation Charge Technique  Sensation</a:t>
                      </a:r>
                    </a:p>
                  </a:txBody>
                  <a:tcPr marL="68580" marR="6858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FR" sz="900" dirty="0"/>
                        <a:t>WOD Pectoraux </a:t>
                      </a:r>
                    </a:p>
                    <a:p>
                      <a:pPr algn="ctr"/>
                      <a:r>
                        <a:rPr lang="fr-FR" sz="900" dirty="0"/>
                        <a:t>Full Body Free </a:t>
                      </a:r>
                      <a:r>
                        <a:rPr lang="fr-FR" sz="900" dirty="0" err="1"/>
                        <a:t>Ago</a:t>
                      </a:r>
                      <a:r>
                        <a:rPr lang="fr-FR" sz="900" dirty="0"/>
                        <a:t>/Anta</a:t>
                      </a:r>
                    </a:p>
                    <a:p>
                      <a:pPr algn="ctr"/>
                      <a:r>
                        <a:rPr lang="fr-FR" sz="900" dirty="0"/>
                        <a:t>Relation Charge Technique Sensation</a:t>
                      </a:r>
                    </a:p>
                  </a:txBody>
                  <a:tcPr marL="68580" marR="6858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WOD Abdos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Objectif Aide à la forme, la santé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Méthode Endurance musculaire 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WOD Ischios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Objectif aide au gain de volume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Méthode volume musculaire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WOD Dorsaux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Objectif aide à la perte de poids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Méthode HIIT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900" dirty="0"/>
                        <a:t>Choix objectif, méthode correspondante et affinement des paramètres d’entraînement</a:t>
                      </a:r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900" dirty="0"/>
                        <a:t>Evaluation </a:t>
                      </a:r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9872803"/>
                  </a:ext>
                </a:extLst>
              </a:tr>
            </a:tbl>
          </a:graphicData>
        </a:graphic>
      </p:graphicFrame>
      <p:sp>
        <p:nvSpPr>
          <p:cNvPr id="2" name="Rectangle 1">
            <a:hlinkClick r:id="rId2" action="ppaction://hlinksldjump"/>
            <a:extLst>
              <a:ext uri="{FF2B5EF4-FFF2-40B4-BE49-F238E27FC236}">
                <a16:creationId xmlns:a16="http://schemas.microsoft.com/office/drawing/2014/main" id="{292044B5-0DFE-4650-96ED-2B65FEF50C06}"/>
              </a:ext>
            </a:extLst>
          </p:cNvPr>
          <p:cNvSpPr/>
          <p:nvPr/>
        </p:nvSpPr>
        <p:spPr>
          <a:xfrm>
            <a:off x="10524637" y="251536"/>
            <a:ext cx="1420085" cy="216573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MENU</a:t>
            </a:r>
          </a:p>
        </p:txBody>
      </p:sp>
    </p:spTree>
    <p:extLst>
      <p:ext uri="{BB962C8B-B14F-4D97-AF65-F5344CB8AC3E}">
        <p14:creationId xmlns:p14="http://schemas.microsoft.com/office/powerpoint/2010/main" val="40841527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49F6720B-F246-4410-BAFC-FE83A983A28B}"/>
              </a:ext>
            </a:extLst>
          </p:cNvPr>
          <p:cNvSpPr txBox="1"/>
          <p:nvPr/>
        </p:nvSpPr>
        <p:spPr>
          <a:xfrm>
            <a:off x="903654" y="780953"/>
            <a:ext cx="10704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. 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E1BAB8C6-0BC3-4625-9C53-6B2006DDF8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758" y="166552"/>
            <a:ext cx="1552575" cy="800100"/>
          </a:xfrm>
          <a:prstGeom prst="rect">
            <a:avLst/>
          </a:prstGeom>
        </p:spPr>
      </p:pic>
      <p:graphicFrame>
        <p:nvGraphicFramePr>
          <p:cNvPr id="9" name="Tableau 8">
            <a:extLst>
              <a:ext uri="{FF2B5EF4-FFF2-40B4-BE49-F238E27FC236}">
                <a16:creationId xmlns:a16="http://schemas.microsoft.com/office/drawing/2014/main" id="{7212A5B8-F0F4-41F9-9EEA-702059C92B21}"/>
              </a:ext>
            </a:extLst>
          </p:cNvPr>
          <p:cNvGraphicFramePr>
            <a:graphicFrameLocks noGrp="1"/>
          </p:cNvGraphicFramePr>
          <p:nvPr/>
        </p:nvGraphicFramePr>
        <p:xfrm>
          <a:off x="231009" y="292126"/>
          <a:ext cx="11851233" cy="63042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1096">
                  <a:extLst>
                    <a:ext uri="{9D8B030D-6E8A-4147-A177-3AD203B41FA5}">
                      <a16:colId xmlns:a16="http://schemas.microsoft.com/office/drawing/2014/main" val="206105389"/>
                    </a:ext>
                  </a:extLst>
                </a:gridCol>
                <a:gridCol w="715305">
                  <a:extLst>
                    <a:ext uri="{9D8B030D-6E8A-4147-A177-3AD203B41FA5}">
                      <a16:colId xmlns:a16="http://schemas.microsoft.com/office/drawing/2014/main" val="2498802812"/>
                    </a:ext>
                  </a:extLst>
                </a:gridCol>
                <a:gridCol w="1584252">
                  <a:extLst>
                    <a:ext uri="{9D8B030D-6E8A-4147-A177-3AD203B41FA5}">
                      <a16:colId xmlns:a16="http://schemas.microsoft.com/office/drawing/2014/main" val="2987589693"/>
                    </a:ext>
                  </a:extLst>
                </a:gridCol>
                <a:gridCol w="2147645">
                  <a:extLst>
                    <a:ext uri="{9D8B030D-6E8A-4147-A177-3AD203B41FA5}">
                      <a16:colId xmlns:a16="http://schemas.microsoft.com/office/drawing/2014/main" val="1607056570"/>
                    </a:ext>
                  </a:extLst>
                </a:gridCol>
                <a:gridCol w="2147645">
                  <a:extLst>
                    <a:ext uri="{9D8B030D-6E8A-4147-A177-3AD203B41FA5}">
                      <a16:colId xmlns:a16="http://schemas.microsoft.com/office/drawing/2014/main" val="3993285031"/>
                    </a:ext>
                  </a:extLst>
                </a:gridCol>
                <a:gridCol w="2147645">
                  <a:extLst>
                    <a:ext uri="{9D8B030D-6E8A-4147-A177-3AD203B41FA5}">
                      <a16:colId xmlns:a16="http://schemas.microsoft.com/office/drawing/2014/main" val="4120318035"/>
                    </a:ext>
                  </a:extLst>
                </a:gridCol>
                <a:gridCol w="2147645">
                  <a:extLst>
                    <a:ext uri="{9D8B030D-6E8A-4147-A177-3AD203B41FA5}">
                      <a16:colId xmlns:a16="http://schemas.microsoft.com/office/drawing/2014/main" val="3681027645"/>
                    </a:ext>
                  </a:extLst>
                </a:gridCol>
              </a:tblGrid>
              <a:tr h="425506">
                <a:tc gridSpan="4"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CA 5 : S’ENTRAINER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fr-FR" sz="1200" dirty="0"/>
                        <a:t>MUSCULATION 1</a:t>
                      </a:r>
                      <a:r>
                        <a:rPr lang="fr-FR" sz="1200" baseline="30000" dirty="0"/>
                        <a:t>ère</a:t>
                      </a:r>
                      <a:r>
                        <a:rPr lang="fr-FR" sz="1200" dirty="0"/>
                        <a:t> BAC PRO </a:t>
                      </a:r>
                      <a:endParaRPr lang="fr-FR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2961247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dirty="0"/>
                        <a:t>AFLP</a:t>
                      </a:r>
                    </a:p>
                  </a:txBody>
                  <a:tcPr anchor="ctr"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Rôles </a:t>
                      </a:r>
                    </a:p>
                  </a:txBody>
                  <a:tcPr anchor="ctr"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Indicateurs 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Maitrise insuffisante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Maitrise fragile</a:t>
                      </a: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Maitrise satisfaisante</a:t>
                      </a: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Très bonne maitrise </a:t>
                      </a: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6363429"/>
                  </a:ext>
                </a:extLst>
              </a:tr>
              <a:tr h="103428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AFLP 1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/ 7</a:t>
                      </a:r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L’élève </a:t>
                      </a:r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Et sa technique d’exécution en lien aux charges</a:t>
                      </a:r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Machine réglée de manière générique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Posture se dégrade partiellement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Vers des trajets complets mais encore asymétriques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Respiration aléatoire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Charges lourdes ou légères</a:t>
                      </a:r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Machine réglée de manière optimale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( TNP / DI / LE / LCI / PO )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Posture adaptée,  trajets symétriques et complets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Respiration calée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Charges adaptées, trop faibles sur certains exercices </a:t>
                      </a:r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Machine réglée de manière optimale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( TNP / DI / LE / LCI / PO )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Posture dynamique  ( buste gainé, grip dynamique aux poignées )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Légères compensations – asymétries en fin d’exercice témoins d’une charge adaptée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Chargées adaptées </a:t>
                      </a:r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Posture dynamique  ( buste gainé, grip dynamique aux poignées )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Légères compensations – asymétries en fin d’exercice témoins d’une charge adaptée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Chargées adaptées </a:t>
                      </a:r>
                    </a:p>
                  </a:txBody>
                  <a:tcP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058523"/>
                  </a:ext>
                </a:extLst>
              </a:tr>
              <a:tr h="100947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AFLP 2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/ 5</a:t>
                      </a:r>
                      <a:endParaRPr lang="fr-FR" dirty="0"/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dirty="0"/>
                        <a:t>Et la programmation et régulation des paramètres de la séance</a:t>
                      </a:r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900" dirty="0"/>
                        <a:t>La séance ne respecte pas les attentes (Nb exercices, Choix GM )</a:t>
                      </a:r>
                    </a:p>
                    <a:p>
                      <a:pPr algn="ctr"/>
                      <a:endParaRPr lang="fr-FR" sz="900" dirty="0"/>
                    </a:p>
                    <a:p>
                      <a:pPr algn="ctr"/>
                      <a:r>
                        <a:rPr lang="fr-FR" sz="900" dirty="0"/>
                        <a:t>Les paramètres programmés sont incohérents avec l’objectif visé </a:t>
                      </a:r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900" dirty="0"/>
                        <a:t>La séance respecte les attentes ( Nb exercices, Choix GM) </a:t>
                      </a:r>
                    </a:p>
                    <a:p>
                      <a:pPr algn="ctr"/>
                      <a:endParaRPr lang="fr-FR" sz="900" dirty="0"/>
                    </a:p>
                    <a:p>
                      <a:pPr algn="ctr"/>
                      <a:r>
                        <a:rPr lang="fr-FR" sz="900" dirty="0"/>
                        <a:t>Les paramètres  programmés sont génériques et sans adaptations </a:t>
                      </a:r>
                    </a:p>
                    <a:p>
                      <a:pPr algn="ctr"/>
                      <a:endParaRPr lang="fr-FR" sz="900" dirty="0"/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900" dirty="0"/>
                        <a:t>Les paramètres programmés sont cohérents avec l’objectif visé </a:t>
                      </a:r>
                    </a:p>
                    <a:p>
                      <a:pPr algn="ctr"/>
                      <a:endParaRPr lang="fr-FR" sz="900" dirty="0"/>
                    </a:p>
                    <a:p>
                      <a:pPr algn="ctr"/>
                      <a:r>
                        <a:rPr lang="fr-FR" sz="900" dirty="0"/>
                        <a:t>Les paramètres  programmés sont adaptés aux ressources</a:t>
                      </a:r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900" dirty="0"/>
                        <a:t>Les paramètres programmés sont cohérents avec l’objectif visé </a:t>
                      </a:r>
                    </a:p>
                    <a:p>
                      <a:pPr algn="ctr"/>
                      <a:endParaRPr lang="fr-FR" sz="900" dirty="0"/>
                    </a:p>
                    <a:p>
                      <a:pPr algn="ctr"/>
                      <a:r>
                        <a:rPr lang="fr-FR" sz="900" dirty="0"/>
                        <a:t>Les paramètres  programmés sont adaptés aux ressources et régulés durant la séance au besoin</a:t>
                      </a:r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8199795"/>
                  </a:ext>
                </a:extLst>
              </a:tr>
              <a:tr h="294229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dirty="0"/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fr-FR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nalyse de sa séance pour réguler sa charge optimale </a:t>
                      </a:r>
                      <a:endParaRPr lang="fr-FR" sz="900" b="0" dirty="0"/>
                    </a:p>
                  </a:txBody>
                  <a:tcPr marL="68580" marR="68580" marT="0" marB="0" anchor="ctr">
                    <a:solidFill>
                      <a:srgbClr val="FFFFCC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fr-FR" sz="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Pas de retour sur sa pratique pour réguler sa charge optimale</a:t>
                      </a:r>
                      <a:endParaRPr lang="fr-FR" sz="900" dirty="0"/>
                    </a:p>
                  </a:txBody>
                  <a:tcPr marL="68580" marR="68580" marT="0" marB="0" anchor="ctr">
                    <a:solidFill>
                      <a:srgbClr val="FFFFCC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Retour général sans indicateur précis pour réguler sa charge optimale :</a:t>
                      </a:r>
                      <a:endParaRPr lang="fr-F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Impression générale</a:t>
                      </a:r>
                      <a:endParaRPr lang="fr-FR" sz="900" dirty="0"/>
                    </a:p>
                  </a:txBody>
                  <a:tcPr marL="68580" marR="68580" marT="0" marB="0" anchor="ctr">
                    <a:solidFill>
                      <a:srgbClr val="FFFFCC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9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Retour basé sur 1 indicateur pour réguler sa charge optimale</a:t>
                      </a:r>
                      <a:endParaRPr lang="fr-F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Technique  OU Sensations</a:t>
                      </a:r>
                      <a:endParaRPr lang="fr-FR" sz="900" dirty="0"/>
                    </a:p>
                  </a:txBody>
                  <a:tcPr marL="68580" marR="68580" marT="0" marB="0" anchor="ctr">
                    <a:solidFill>
                      <a:srgbClr val="FFFFCC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9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Retour basé sur plusieurs indicateurs pour réguler sa charge optimale : </a:t>
                      </a:r>
                      <a:endParaRPr lang="fr-F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Technique ET Sensations</a:t>
                      </a:r>
                      <a:endParaRPr lang="fr-FR" sz="900" dirty="0"/>
                    </a:p>
                  </a:txBody>
                  <a:tcPr marL="68580" marR="68580" marT="0" marB="0" anchor="ctr"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1101158"/>
                  </a:ext>
                </a:extLst>
              </a:tr>
              <a:tr h="307164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ALFP 3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/ 2 – 4 – 6</a:t>
                      </a:r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 sz="900" dirty="0"/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fr-FR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nalyse de sa séance pour réguler sa charge optimale 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FFFFCC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Pas de retour sur sa pratique pour réguler sa charge optimale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FFFFCC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Retour général sans indicateur précis pour réguler sa charge optimale :</a:t>
                      </a:r>
                      <a:endParaRPr lang="fr-F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Impression générale</a:t>
                      </a:r>
                      <a:endParaRPr lang="fr-F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FFFFCC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Retour basé sur 1 indicateur pour réguler sa charge optimale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Technique  OU Sensations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FFFFCC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9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Retour basé sur plusieurs indicateurs pour réguler sa charge optimale : </a:t>
                      </a:r>
                      <a:endParaRPr lang="fr-F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Technique ET Sensations</a:t>
                      </a:r>
                      <a:endParaRPr lang="fr-F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9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8297484"/>
                  </a:ext>
                </a:extLst>
              </a:tr>
              <a:tr h="6288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AFLP 4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/ 2 – 4 – 6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900" b="0" dirty="0"/>
                        <a:t>Le coach </a:t>
                      </a:r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Et ses corrections techniques et aide à trouver la charge optimale</a:t>
                      </a:r>
                    </a:p>
                  </a:txBody>
                  <a:tcPr marL="68580" marR="68580" marT="0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9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Aucun conseil</a:t>
                      </a:r>
                      <a:endParaRPr lang="fr-F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S’absente du poste de travail</a:t>
                      </a:r>
                      <a:endParaRPr lang="fr-F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Conseils généraux et imprécis : </a:t>
                      </a:r>
                      <a:endParaRPr lang="fr-F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Impression générale</a:t>
                      </a:r>
                      <a:endParaRPr lang="fr-F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Conseils précis sur la technique</a:t>
                      </a:r>
                    </a:p>
                    <a:p>
                      <a:pPr algn="ctr" fontAlgn="ctr"/>
                      <a:r>
                        <a:rPr lang="fr-FR" sz="9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Répond au </a:t>
                      </a:r>
                      <a:r>
                        <a:rPr lang="fr-FR" sz="11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fr-FR" sz="9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esoin d’engagement, d’aide, de parade </a:t>
                      </a:r>
                      <a:endParaRPr lang="fr-FR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ctr"/>
                      <a:r>
                        <a:rPr lang="fr-FR" sz="9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Aide, parade à la demande de son partenaire </a:t>
                      </a:r>
                      <a:endParaRPr lang="fr-FR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9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Conseils précis et démonstrations</a:t>
                      </a:r>
                      <a:endParaRPr lang="fr-FR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ctr"/>
                      <a:r>
                        <a:rPr lang="fr-FR" sz="18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9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Aide , parade au moment opportun </a:t>
                      </a:r>
                      <a:endParaRPr lang="fr-F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8364179"/>
                  </a:ext>
                </a:extLst>
              </a:tr>
              <a:tr h="77978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ALFP 5</a:t>
                      </a:r>
                    </a:p>
                  </a:txBody>
                  <a:tcPr anchor="ctr"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L’athlète </a:t>
                      </a:r>
                    </a:p>
                  </a:txBody>
                  <a:tcPr anchor="ctr"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Et la gestion de son capital santé ( Echauffement / matériel / Postures hors exercices ) </a:t>
                      </a:r>
                    </a:p>
                  </a:txBody>
                  <a:tcPr anchor="ctr"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dirty="0"/>
                        <a:t>Pas d’échauffement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dirty="0"/>
                        <a:t>Ne range pas son espace de travail post exercice, laisse tomber les poids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dirty="0"/>
                        <a:t>Port de charge dos rond </a:t>
                      </a:r>
                    </a:p>
                  </a:txBody>
                  <a:tcPr anchor="ctr"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dirty="0"/>
                        <a:t>Echauffement  survolé sans engagement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dirty="0"/>
                        <a:t>Range en fin de séance l’espace de travail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dirty="0"/>
                        <a:t>Port de charge</a:t>
                      </a:r>
                    </a:p>
                  </a:txBody>
                  <a:tcPr anchor="ctr"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dirty="0"/>
                        <a:t>Echauffement complet et engagé  suivi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Range son espace de travail en fin d‘exercice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Postures adaptées lors du port de charge</a:t>
                      </a:r>
                    </a:p>
                  </a:txBody>
                  <a:tcPr anchor="ctr"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dirty="0"/>
                        <a:t>Echauffement  complet et engagé  dirigé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Range son espace de travail en fin d‘exercice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Aide au rangement de la salle en fin de séance </a:t>
                      </a:r>
                    </a:p>
                  </a:txBody>
                  <a:tcPr anchor="ctr"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7224436"/>
                  </a:ext>
                </a:extLst>
              </a:tr>
              <a:tr h="49610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ALFP 6</a:t>
                      </a:r>
                      <a:endParaRPr lang="fr-FR" sz="1000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dirty="0"/>
                    </a:p>
                  </a:txBody>
                  <a:tcPr anchor="ctr"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L’athlète </a:t>
                      </a:r>
                    </a:p>
                  </a:txBody>
                  <a:tcPr anchor="ctr"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Et la mise en œuvre d’étirements ainsi que de connaissances pour optimiser sa méthode d’entraînement</a:t>
                      </a:r>
                      <a:endParaRPr lang="fr-FR" dirty="0"/>
                    </a:p>
                  </a:txBody>
                  <a:tcPr anchor="ctr"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Pas d’étirements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Peu de connaissances concernant l’optimisation de sa méthode d’entraînement </a:t>
                      </a:r>
                    </a:p>
                  </a:txBody>
                  <a:tcPr anchor="ctr"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Etirements survolés sans engagement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Quelques connaissances  génériques d’optimisation de sa méthode d’entraînement </a:t>
                      </a:r>
                    </a:p>
                  </a:txBody>
                  <a:tcPr anchor="ctr"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Etirements compets et systématiques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Est capable d’enrichir sa méthode d’entraînement par des connaissances générales ( Repères sur une bonne hygiène de vie )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Etirements compets et systématiques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Est capable d’enrichir sa méthode d’entraînement par des connaissances précises  ( Fenêtre métabolique / Diététique )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7580076"/>
                  </a:ext>
                </a:extLst>
              </a:tr>
            </a:tbl>
          </a:graphicData>
        </a:graphic>
      </p:graphicFrame>
      <p:sp>
        <p:nvSpPr>
          <p:cNvPr id="10" name="Rectangle 9">
            <a:hlinkClick r:id="rId3" action="ppaction://hlinksldjump"/>
            <a:extLst>
              <a:ext uri="{FF2B5EF4-FFF2-40B4-BE49-F238E27FC236}">
                <a16:creationId xmlns:a16="http://schemas.microsoft.com/office/drawing/2014/main" id="{36B37724-8537-47AC-8AE7-1D5A973C8C70}"/>
              </a:ext>
            </a:extLst>
          </p:cNvPr>
          <p:cNvSpPr/>
          <p:nvPr/>
        </p:nvSpPr>
        <p:spPr>
          <a:xfrm>
            <a:off x="10503643" y="389360"/>
            <a:ext cx="1420085" cy="216573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MENU</a:t>
            </a:r>
          </a:p>
        </p:txBody>
      </p:sp>
    </p:spTree>
    <p:extLst>
      <p:ext uri="{BB962C8B-B14F-4D97-AF65-F5344CB8AC3E}">
        <p14:creationId xmlns:p14="http://schemas.microsoft.com/office/powerpoint/2010/main" val="13721767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49F6720B-F246-4410-BAFC-FE83A983A28B}"/>
              </a:ext>
            </a:extLst>
          </p:cNvPr>
          <p:cNvSpPr txBox="1"/>
          <p:nvPr/>
        </p:nvSpPr>
        <p:spPr>
          <a:xfrm>
            <a:off x="903654" y="780953"/>
            <a:ext cx="10704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. </a:t>
            </a:r>
          </a:p>
        </p:txBody>
      </p:sp>
      <p:graphicFrame>
        <p:nvGraphicFramePr>
          <p:cNvPr id="6" name="Tableau 2">
            <a:extLst>
              <a:ext uri="{FF2B5EF4-FFF2-40B4-BE49-F238E27FC236}">
                <a16:creationId xmlns:a16="http://schemas.microsoft.com/office/drawing/2014/main" id="{E2A377E6-FD23-4FC8-8FC2-25BB388D82B4}"/>
              </a:ext>
            </a:extLst>
          </p:cNvPr>
          <p:cNvGraphicFramePr>
            <a:graphicFrameLocks noGrp="1"/>
          </p:cNvGraphicFramePr>
          <p:nvPr/>
        </p:nvGraphicFramePr>
        <p:xfrm>
          <a:off x="169612" y="230270"/>
          <a:ext cx="12083281" cy="57624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1067">
                  <a:extLst>
                    <a:ext uri="{9D8B030D-6E8A-4147-A177-3AD203B41FA5}">
                      <a16:colId xmlns:a16="http://schemas.microsoft.com/office/drawing/2014/main" val="206105389"/>
                    </a:ext>
                  </a:extLst>
                </a:gridCol>
                <a:gridCol w="1666477">
                  <a:extLst>
                    <a:ext uri="{9D8B030D-6E8A-4147-A177-3AD203B41FA5}">
                      <a16:colId xmlns:a16="http://schemas.microsoft.com/office/drawing/2014/main" val="1901938805"/>
                    </a:ext>
                  </a:extLst>
                </a:gridCol>
                <a:gridCol w="119383">
                  <a:extLst>
                    <a:ext uri="{9D8B030D-6E8A-4147-A177-3AD203B41FA5}">
                      <a16:colId xmlns:a16="http://schemas.microsoft.com/office/drawing/2014/main" val="4293283737"/>
                    </a:ext>
                  </a:extLst>
                </a:gridCol>
                <a:gridCol w="1628254">
                  <a:extLst>
                    <a:ext uri="{9D8B030D-6E8A-4147-A177-3AD203B41FA5}">
                      <a16:colId xmlns:a16="http://schemas.microsoft.com/office/drawing/2014/main" val="991133294"/>
                    </a:ext>
                  </a:extLst>
                </a:gridCol>
                <a:gridCol w="157606">
                  <a:extLst>
                    <a:ext uri="{9D8B030D-6E8A-4147-A177-3AD203B41FA5}">
                      <a16:colId xmlns:a16="http://schemas.microsoft.com/office/drawing/2014/main" val="3996406244"/>
                    </a:ext>
                  </a:extLst>
                </a:gridCol>
                <a:gridCol w="1239207">
                  <a:extLst>
                    <a:ext uri="{9D8B030D-6E8A-4147-A177-3AD203B41FA5}">
                      <a16:colId xmlns:a16="http://schemas.microsoft.com/office/drawing/2014/main" val="3058487035"/>
                    </a:ext>
                  </a:extLst>
                </a:gridCol>
                <a:gridCol w="1239206">
                  <a:extLst>
                    <a:ext uri="{9D8B030D-6E8A-4147-A177-3AD203B41FA5}">
                      <a16:colId xmlns:a16="http://schemas.microsoft.com/office/drawing/2014/main" val="2722261887"/>
                    </a:ext>
                  </a:extLst>
                </a:gridCol>
                <a:gridCol w="1239207">
                  <a:extLst>
                    <a:ext uri="{9D8B030D-6E8A-4147-A177-3AD203B41FA5}">
                      <a16:colId xmlns:a16="http://schemas.microsoft.com/office/drawing/2014/main" val="4035895140"/>
                    </a:ext>
                  </a:extLst>
                </a:gridCol>
                <a:gridCol w="1000772">
                  <a:extLst>
                    <a:ext uri="{9D8B030D-6E8A-4147-A177-3AD203B41FA5}">
                      <a16:colId xmlns:a16="http://schemas.microsoft.com/office/drawing/2014/main" val="3649167277"/>
                    </a:ext>
                  </a:extLst>
                </a:gridCol>
                <a:gridCol w="1000772">
                  <a:extLst>
                    <a:ext uri="{9D8B030D-6E8A-4147-A177-3AD203B41FA5}">
                      <a16:colId xmlns:a16="http://schemas.microsoft.com/office/drawing/2014/main" val="2763300840"/>
                    </a:ext>
                  </a:extLst>
                </a:gridCol>
                <a:gridCol w="1871330">
                  <a:extLst>
                    <a:ext uri="{9D8B030D-6E8A-4147-A177-3AD203B41FA5}">
                      <a16:colId xmlns:a16="http://schemas.microsoft.com/office/drawing/2014/main" val="2043163327"/>
                    </a:ext>
                  </a:extLst>
                </a:gridCol>
              </a:tblGrid>
              <a:tr h="347049">
                <a:tc gridSpan="2"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CA 5 : S’ENTRAINER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MUSCULATION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r>
                        <a:rPr lang="fr-FR" sz="1200" dirty="0"/>
                        <a:t>Terminale BAC PRO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2961247"/>
                  </a:ext>
                </a:extLst>
              </a:tr>
              <a:tr h="390244">
                <a:tc gridSpan="1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900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900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900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900" dirty="0"/>
                    </a:p>
                    <a:p>
                      <a:pPr algn="ctr"/>
                      <a:endParaRPr lang="fr-FR" sz="900" dirty="0"/>
                    </a:p>
                  </a:txBody>
                  <a:tcPr vert="vert27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857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857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sz="900" dirty="0"/>
                    </a:p>
                  </a:txBody>
                  <a:tcPr marL="85725" marR="9525" marT="9525" marB="0" anchor="ctr">
                    <a:lnB w="12700" cmpd="sng"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marL="85725" marR="9525" marT="9525" marB="0" anchor="ctr">
                    <a:lnB w="12700" cmpd="sng"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900" dirty="0"/>
                    </a:p>
                    <a:p>
                      <a:pPr algn="ctr"/>
                      <a:endParaRPr lang="fr-FR" sz="900" dirty="0"/>
                    </a:p>
                  </a:txBody>
                  <a:tcPr marL="85725" marR="9525" marT="9525" marB="0" anchor="ctr">
                    <a:lnB w="12700" cmpd="sng"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9699808"/>
                  </a:ext>
                </a:extLst>
              </a:tr>
              <a:tr h="90014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dirty="0"/>
                        <a:t>Décliner des AFLP retenus dans le CA </a:t>
                      </a:r>
                    </a:p>
                  </a:txBody>
                  <a:tcPr vert="vert270" anchor="ctr">
                    <a:solidFill>
                      <a:srgbClr val="CCFFFF"/>
                    </a:solidFill>
                  </a:tcPr>
                </a:tc>
                <a:tc gridSpan="10">
                  <a:txBody>
                    <a:bodyPr/>
                    <a:lstStyle/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900" b="1" dirty="0">
                        <a:solidFill>
                          <a:schemeClr val="tx1"/>
                        </a:solidFill>
                        <a:highlight>
                          <a:srgbClr val="FFFFCC"/>
                        </a:highlight>
                      </a:endParaRPr>
                    </a:p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1" dirty="0">
                          <a:solidFill>
                            <a:schemeClr val="tx1"/>
                          </a:solidFill>
                          <a:highlight>
                            <a:srgbClr val="FFFFCC"/>
                          </a:highlight>
                        </a:rPr>
                        <a:t>AFLP 1: Réaliser la séance d’entraînement prévue en personnalisant le technique d’exécution afin d’atteindre son objectif (</a:t>
                      </a:r>
                      <a:r>
                        <a:rPr lang="fr-FR" sz="900" b="0" dirty="0">
                          <a:solidFill>
                            <a:schemeClr val="tx1"/>
                          </a:solidFill>
                          <a:highlight>
                            <a:srgbClr val="FFFFCC"/>
                          </a:highlight>
                        </a:rPr>
                        <a:t> Intention techniques - Tempo )</a:t>
                      </a:r>
                    </a:p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dirty="0">
                          <a:solidFill>
                            <a:schemeClr val="tx1"/>
                          </a:solidFill>
                          <a:highlight>
                            <a:srgbClr val="FFFFCC"/>
                          </a:highlight>
                        </a:rPr>
                        <a:t>AFLP 2: </a:t>
                      </a:r>
                      <a:r>
                        <a:rPr lang="fr-FR" sz="900" b="1" dirty="0">
                          <a:solidFill>
                            <a:schemeClr val="tx1"/>
                          </a:solidFill>
                          <a:highlight>
                            <a:srgbClr val="FFFFCC"/>
                          </a:highlight>
                        </a:rPr>
                        <a:t>Réaliser la séance d’entraînement prévue en personnalisant la méthode d’entraînement et ses paramètres de manière adaptée aux ressources  afin d’atteindre son objectif personnel </a:t>
                      </a:r>
                    </a:p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dirty="0">
                          <a:highlight>
                            <a:srgbClr val="CCFFFF"/>
                          </a:highlight>
                        </a:rPr>
                        <a:t>AFLP 3: </a:t>
                      </a:r>
                      <a:r>
                        <a:rPr lang="fr-FR" sz="900" b="0" dirty="0">
                          <a:highlight>
                            <a:srgbClr val="CCFFFF"/>
                          </a:highlight>
                        </a:rPr>
                        <a:t>L’athlète et la régulation de son projet : Mettre en lien sa technique d’exécution et les sensations ressenties pour réguler ses paramètres d’entraînement </a:t>
                      </a:r>
                    </a:p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dirty="0">
                          <a:solidFill>
                            <a:schemeClr val="tx1"/>
                          </a:solidFill>
                          <a:highlight>
                            <a:srgbClr val="CCFFFF"/>
                          </a:highlight>
                        </a:rPr>
                        <a:t>AFLP 4: </a:t>
                      </a:r>
                      <a:r>
                        <a:rPr lang="fr-FR" sz="900" b="0" dirty="0">
                          <a:solidFill>
                            <a:schemeClr val="tx1"/>
                          </a:solidFill>
                          <a:highlight>
                            <a:srgbClr val="CCFFFF"/>
                          </a:highlight>
                        </a:rPr>
                        <a:t>Le partenaire d’entraînement : Assurer le rôle de </a:t>
                      </a:r>
                      <a:r>
                        <a:rPr lang="fr-FR" sz="900" b="0" u="sng" dirty="0">
                          <a:solidFill>
                            <a:schemeClr val="tx1"/>
                          </a:solidFill>
                          <a:highlight>
                            <a:srgbClr val="CCFFFF"/>
                          </a:highlight>
                        </a:rPr>
                        <a:t>coach</a:t>
                      </a:r>
                      <a:r>
                        <a:rPr lang="fr-FR" sz="900" b="0" dirty="0">
                          <a:solidFill>
                            <a:schemeClr val="tx1"/>
                          </a:solidFill>
                          <a:highlight>
                            <a:srgbClr val="CCFFFF"/>
                          </a:highlight>
                        </a:rPr>
                        <a:t> auprès de son partenaire d’entraînement </a:t>
                      </a:r>
                      <a:r>
                        <a:rPr lang="fr-FR" sz="900" b="0" i="0" u="none" strike="noStrike" dirty="0">
                          <a:solidFill>
                            <a:schemeClr val="tx1"/>
                          </a:solidFill>
                          <a:effectLst/>
                          <a:highlight>
                            <a:srgbClr val="CCFFFF"/>
                          </a:highlight>
                          <a:latin typeface="+mn-lt"/>
                          <a:cs typeface="Times New Roman" panose="02020603050405020304" pitchFamily="18" charset="0"/>
                        </a:rPr>
                        <a:t>pour lui permettre d’agir en sécurité active ( technique ) et passive ( aide - parade ) </a:t>
                      </a:r>
                    </a:p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chemeClr val="tx1"/>
                          </a:solidFill>
                          <a:effectLst/>
                          <a:highlight>
                            <a:srgbClr val="FFFFCC"/>
                          </a:highlight>
                          <a:latin typeface="+mn-lt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fr-FR" sz="900" dirty="0">
                          <a:solidFill>
                            <a:schemeClr val="tx1"/>
                          </a:solidFill>
                          <a:highlight>
                            <a:srgbClr val="FFFFCC"/>
                          </a:highlight>
                        </a:rPr>
                        <a:t>FLP 5: S’échauffer collectivement  de manière générale puis individuellement en lien à sa méthode d’entraînement et aux paramètres d’entraînement choisis ( charge ) </a:t>
                      </a:r>
                      <a:endParaRPr lang="fr-FR" sz="900" b="0" i="0" u="none" strike="noStrike" dirty="0">
                        <a:solidFill>
                          <a:schemeClr val="tx1"/>
                        </a:solidFill>
                        <a:effectLst/>
                        <a:highlight>
                          <a:srgbClr val="FFFFCC"/>
                        </a:highlight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dirty="0">
                          <a:solidFill>
                            <a:schemeClr val="tx1"/>
                          </a:solidFill>
                          <a:highlight>
                            <a:srgbClr val="FFFFCC"/>
                          </a:highlight>
                        </a:rPr>
                        <a:t>AFLP 6: </a:t>
                      </a:r>
                      <a:r>
                        <a:rPr lang="fr-FR" sz="900" b="0" dirty="0">
                          <a:solidFill>
                            <a:schemeClr val="tx1"/>
                          </a:solidFill>
                          <a:highlight>
                            <a:srgbClr val="FFFFCC"/>
                          </a:highlight>
                        </a:rPr>
                        <a:t>Connaitre et mettre en œuvre des savoirs liés à l’optimisation des méthodes d’entraînement pour atteindre son objectif personnel </a:t>
                      </a:r>
                    </a:p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900" b="0" i="0" u="none" strike="noStrike" dirty="0">
                        <a:solidFill>
                          <a:schemeClr val="tx1"/>
                        </a:solidFill>
                        <a:effectLst/>
                        <a:highlight>
                          <a:srgbClr val="CCFFFF"/>
                        </a:highlight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85725" marR="9525" marT="9525" marB="0" anchor="ctr"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85725" marR="9525" marT="9525" marB="0" anchor="ctr">
                    <a:lnT w="12700" cmpd="sng">
                      <a:noFill/>
                    </a:lnT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5725" marR="9525" marT="9525" marB="0" anchor="ctr">
                    <a:lnT w="12700" cmpd="sng">
                      <a:noFill/>
                    </a:lnT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6363429"/>
                  </a:ext>
                </a:extLst>
              </a:tr>
              <a:tr h="0">
                <a:tc gridSpan="1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900" dirty="0"/>
                    </a:p>
                  </a:txBody>
                  <a:tcPr vert="vert27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2249594"/>
                  </a:ext>
                </a:extLst>
              </a:tr>
              <a:tr h="62446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dirty="0"/>
                        <a:t>Forme de pratique retenue porteuse des CE prioritaires </a:t>
                      </a:r>
                    </a:p>
                  </a:txBody>
                  <a:tcPr vert="vert270" anchor="ctr">
                    <a:solidFill>
                      <a:srgbClr val="CCFFFF"/>
                    </a:solidFill>
                  </a:tcPr>
                </a:tc>
                <a:tc gridSpan="10">
                  <a:txBody>
                    <a:bodyPr/>
                    <a:lstStyle/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Concevoir, réaliser et analyser pour réguler une séance d’entraînement d’une durée approximative de 50’ </a:t>
                      </a:r>
                      <a:r>
                        <a:rPr lang="fr-FR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qui :</a:t>
                      </a:r>
                    </a:p>
                    <a:p>
                      <a:pPr marL="171450" marR="0" lvl="0" indent="-17145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fr-FR" sz="9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Poursuit </a:t>
                      </a:r>
                      <a:r>
                        <a:rPr lang="fr-FR" sz="9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objectif personnel </a:t>
                      </a:r>
                      <a:r>
                        <a:rPr lang="fr-FR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parmi : Aide à la forme / Aide au gain de volume musculaire / Aide au gain d’explosivité </a:t>
                      </a:r>
                    </a:p>
                    <a:p>
                      <a:pPr marL="171450" marR="0" lvl="0" indent="-17145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fr-FR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L’opérationnalise par un </a:t>
                      </a:r>
                      <a:r>
                        <a:rPr lang="fr-FR" sz="9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choix de  méthode spécifique </a:t>
                      </a:r>
                      <a:r>
                        <a:rPr lang="fr-FR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 HIIT - Endurance musculaire par bloc / Volume musculaire – Prise de masse / Lent vite - </a:t>
                      </a:r>
                      <a:r>
                        <a:rPr lang="fr-FR" sz="9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Stato</a:t>
                      </a:r>
                      <a:r>
                        <a:rPr lang="fr-FR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-dynamique et </a:t>
                      </a:r>
                      <a:r>
                        <a:rPr lang="fr-FR" sz="9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une motricité sécuritaire et adaptée</a:t>
                      </a:r>
                      <a:endParaRPr lang="fr-FR" sz="9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marR="0" lvl="0" indent="-17145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fr-FR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 </a:t>
                      </a:r>
                      <a:r>
                        <a:rPr lang="fr-FR" sz="9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sollicitant 4 groupes musculaires et leurs exercices correspondant choisis de manière pertinente avec la méthode  </a:t>
                      </a:r>
                      <a:r>
                        <a:rPr lang="fr-FR" sz="9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(logique libre/guidée – Global/isolation ) </a:t>
                      </a:r>
                      <a:endParaRPr lang="fr-FR" sz="9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marR="0" lvl="0" indent="-17145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fr-F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Coacher son partenaire d’entraînement 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durant sa séance : Assurer sa </a:t>
                      </a:r>
                      <a:r>
                        <a:rPr lang="fr-F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sécurité ( Aide – Parade ) 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/ L’aider dans sa réalisation et ses intentions (</a:t>
                      </a:r>
                      <a:r>
                        <a:rPr lang="fr-F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Réguler sa technique d’exécution en lien ) l’objectif )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FFFF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5765706"/>
                  </a:ext>
                </a:extLst>
              </a:tr>
              <a:tr h="244897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dirty="0"/>
                        <a:t>Eléments prioritaires pour atteindre les AFLP</a:t>
                      </a:r>
                    </a:p>
                  </a:txBody>
                  <a:tcPr vert="vert270" anchor="ctr">
                    <a:solidFill>
                      <a:srgbClr val="CCFFFF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Connaissances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Capacités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Attitudes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429261"/>
                  </a:ext>
                </a:extLst>
              </a:tr>
              <a:tr h="102050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900" dirty="0"/>
                        <a:t>Connaître </a:t>
                      </a:r>
                    </a:p>
                    <a:p>
                      <a:pPr marL="171450" marR="0" lvl="0" indent="-17145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fr-FR" sz="900" dirty="0"/>
                        <a:t>les objectifs et leurs méthodes correspondantes et les paramètres d’entraînement </a:t>
                      </a:r>
                    </a:p>
                    <a:p>
                      <a:pPr marL="171450" marR="0" lvl="0" indent="-17145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fr-FR" sz="900" dirty="0"/>
                        <a:t>Les principes de choix d’exercice en fonction de la méthode </a:t>
                      </a:r>
                    </a:p>
                    <a:p>
                      <a:pPr marL="171450" marR="0" lvl="0" indent="-17145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fr-FR" sz="900" dirty="0"/>
                        <a:t>la notion de technique / la notion d’intention technique </a:t>
                      </a:r>
                    </a:p>
                    <a:p>
                      <a:pPr marL="171450" marR="0" lvl="0" indent="-17145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fr-FR" sz="900" dirty="0"/>
                        <a:t>les principes d'un échauffement général et spécifique</a:t>
                      </a:r>
                    </a:p>
                    <a:p>
                      <a:pPr marL="171450" marR="0" lvl="0" indent="-17145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fr-FR" sz="900" dirty="0"/>
                        <a:t>le  </a:t>
                      </a:r>
                      <a:r>
                        <a:rPr lang="fr-FR" sz="900" dirty="0" err="1"/>
                        <a:t>voc</a:t>
                      </a:r>
                      <a:r>
                        <a:rPr lang="fr-FR" sz="900" dirty="0"/>
                        <a:t> spécifique: tempo </a:t>
                      </a:r>
                    </a:p>
                  </a:txBody>
                  <a:tcPr marL="68580" marR="68580"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fr-FR" sz="9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Organiser son espace et de travail et son matériel pour pouvoir réaliser sa méthode efficacement </a:t>
                      </a:r>
                    </a:p>
                    <a:p>
                      <a:r>
                        <a:rPr lang="fr-FR" sz="9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Adapter les intentions techniques et tempo à l’objectif poursuivi </a:t>
                      </a:r>
                    </a:p>
                    <a:p>
                      <a:r>
                        <a:rPr lang="fr-FR" sz="9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Respiration active comme aide à la performance </a:t>
                      </a:r>
                    </a:p>
                    <a:p>
                      <a:r>
                        <a:rPr lang="fr-FR" sz="9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Aide et Parade différenciée selon les méthodes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fr-FR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Accepter de travailler à une charge optimale sur une base de critère techniques / sensations </a:t>
                      </a:r>
                    </a:p>
                    <a:p>
                      <a:r>
                        <a:rPr lang="fr-FR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Accepter de faire confiance au pareur </a:t>
                      </a:r>
                    </a:p>
                    <a:p>
                      <a:r>
                        <a:rPr lang="fr-FR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Accepter de respecter des récupérations longues ou courtes pour atteindre son objectif</a:t>
                      </a:r>
                    </a:p>
                    <a:p>
                      <a:r>
                        <a:rPr lang="fr-FR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Accepter d’aller sur un autre atelier libre que j’ai également prévu de faire si celui que je voulais faire est occupé </a:t>
                      </a:r>
                    </a:p>
                  </a:txBody>
                  <a:tcPr anchor="ctr"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9267469"/>
                  </a:ext>
                </a:extLst>
              </a:tr>
              <a:tr h="216906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dirty="0"/>
                        <a:t>Étapes du cycle</a:t>
                      </a:r>
                    </a:p>
                  </a:txBody>
                  <a:tcPr anchor="ctr">
                    <a:solidFill>
                      <a:srgbClr val="CCFFFF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indent="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fr-FR" sz="900" dirty="0"/>
                        <a:t>Etape 1</a:t>
                      </a:r>
                    </a:p>
                  </a:txBody>
                  <a:tcPr marL="68580" marR="68580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Etape 2</a:t>
                      </a: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dirty="0"/>
                        <a:t>Etape 3</a:t>
                      </a:r>
                    </a:p>
                  </a:txBody>
                  <a:tcPr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8771008"/>
                  </a:ext>
                </a:extLst>
              </a:tr>
              <a:tr h="37751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indent="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fr-FR" sz="900" dirty="0"/>
                        <a:t>Rappel des GM / Exercices / </a:t>
                      </a:r>
                    </a:p>
                    <a:p>
                      <a:pPr marL="0" indent="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fr-FR" sz="900" dirty="0"/>
                        <a:t>Rappels Principes techniques (Posture-Ampli-V/Symétrie/</a:t>
                      </a:r>
                      <a:r>
                        <a:rPr lang="fr-FR" sz="900" dirty="0" err="1"/>
                        <a:t>Respi</a:t>
                      </a:r>
                      <a:r>
                        <a:rPr lang="fr-FR" sz="900" dirty="0"/>
                        <a:t>)</a:t>
                      </a:r>
                    </a:p>
                    <a:p>
                      <a:pPr marL="0" indent="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fr-FR" sz="900" dirty="0"/>
                        <a:t>Rappel relation charge – technique </a:t>
                      </a:r>
                    </a:p>
                  </a:txBody>
                  <a:tcPr marL="68580" marR="6858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Découverte des 3 mobiles et des méthodes d’entraînement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dirty="0"/>
                        <a:t>Définir son projet d’entraînement final et s’entraîner </a:t>
                      </a:r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6700670"/>
                  </a:ext>
                </a:extLst>
              </a:tr>
              <a:tr h="3960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FR" sz="900" dirty="0"/>
                        <a:t>WOD Epaules </a:t>
                      </a:r>
                    </a:p>
                    <a:p>
                      <a:pPr algn="ctr"/>
                      <a:endParaRPr lang="fr-FR" sz="900" dirty="0"/>
                    </a:p>
                    <a:p>
                      <a:pPr algn="ctr"/>
                      <a:r>
                        <a:rPr lang="fr-FR" sz="900" dirty="0"/>
                        <a:t>3 séries sur 9 ateliers </a:t>
                      </a:r>
                    </a:p>
                  </a:txBody>
                  <a:tcPr marL="68580" marR="6858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FR" sz="900" dirty="0"/>
                        <a:t>WOD Quadri</a:t>
                      </a:r>
                    </a:p>
                    <a:p>
                      <a:pPr algn="ctr"/>
                      <a:endParaRPr lang="fr-FR" sz="900" dirty="0"/>
                    </a:p>
                    <a:p>
                      <a:pPr algn="ctr"/>
                      <a:r>
                        <a:rPr lang="fr-FR" sz="900" dirty="0"/>
                        <a:t>5 exercices 5 x 10 Rep</a:t>
                      </a:r>
                    </a:p>
                    <a:p>
                      <a:pPr algn="ctr"/>
                      <a:r>
                        <a:rPr lang="fr-FR" sz="900" dirty="0"/>
                        <a:t>Couleur de charge à notifier </a:t>
                      </a:r>
                    </a:p>
                    <a:p>
                      <a:pPr algn="ctr"/>
                      <a:endParaRPr lang="fr-FR" sz="900" dirty="0"/>
                    </a:p>
                  </a:txBody>
                  <a:tcPr marL="68580" marR="6858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WOD Abdos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Ob. forme, la santé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Méth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. EM par bloc ou HIIT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WOD Pectoraux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Obj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. volume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Méth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.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Vol </a:t>
                      </a: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sarco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ou  </a:t>
                      </a: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myiofibr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WOD Dorsaux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Objectif Explosivité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Méthode Pce L/V ou  </a:t>
                      </a: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Stato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-dyn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900" dirty="0"/>
                        <a:t>Choix objectif, méthode, GM, Ex</a:t>
                      </a:r>
                    </a:p>
                    <a:p>
                      <a:pPr algn="ctr"/>
                      <a:r>
                        <a:rPr lang="fr-FR" sz="900" dirty="0"/>
                        <a:t>Affinement paramètres entraînement </a:t>
                      </a:r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900" dirty="0"/>
                        <a:t>Affinement paramètres entraînement </a:t>
                      </a:r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900" dirty="0"/>
                        <a:t>Evaluation </a:t>
                      </a:r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9872803"/>
                  </a:ext>
                </a:extLst>
              </a:tr>
            </a:tbl>
          </a:graphicData>
        </a:graphic>
      </p:graphicFrame>
      <p:sp>
        <p:nvSpPr>
          <p:cNvPr id="2" name="Rectangle 1">
            <a:hlinkClick r:id="rId2" action="ppaction://hlinksldjump"/>
            <a:extLst>
              <a:ext uri="{FF2B5EF4-FFF2-40B4-BE49-F238E27FC236}">
                <a16:creationId xmlns:a16="http://schemas.microsoft.com/office/drawing/2014/main" id="{292044B5-0DFE-4650-96ED-2B65FEF50C06}"/>
              </a:ext>
            </a:extLst>
          </p:cNvPr>
          <p:cNvSpPr/>
          <p:nvPr/>
        </p:nvSpPr>
        <p:spPr>
          <a:xfrm>
            <a:off x="10524637" y="251536"/>
            <a:ext cx="1420085" cy="216573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MENU</a:t>
            </a:r>
          </a:p>
        </p:txBody>
      </p:sp>
    </p:spTree>
    <p:extLst>
      <p:ext uri="{BB962C8B-B14F-4D97-AF65-F5344CB8AC3E}">
        <p14:creationId xmlns:p14="http://schemas.microsoft.com/office/powerpoint/2010/main" val="18584803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49F6720B-F246-4410-BAFC-FE83A983A28B}"/>
              </a:ext>
            </a:extLst>
          </p:cNvPr>
          <p:cNvSpPr txBox="1"/>
          <p:nvPr/>
        </p:nvSpPr>
        <p:spPr>
          <a:xfrm>
            <a:off x="903654" y="780953"/>
            <a:ext cx="10704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. 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E1BAB8C6-0BC3-4625-9C53-6B2006DDF8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758" y="166552"/>
            <a:ext cx="1552575" cy="800100"/>
          </a:xfrm>
          <a:prstGeom prst="rect">
            <a:avLst/>
          </a:prstGeom>
        </p:spPr>
      </p:pic>
      <p:graphicFrame>
        <p:nvGraphicFramePr>
          <p:cNvPr id="9" name="Tableau 2">
            <a:extLst>
              <a:ext uri="{FF2B5EF4-FFF2-40B4-BE49-F238E27FC236}">
                <a16:creationId xmlns:a16="http://schemas.microsoft.com/office/drawing/2014/main" id="{0677BC19-53E2-4DFE-807D-BD81B9D6556B}"/>
              </a:ext>
            </a:extLst>
          </p:cNvPr>
          <p:cNvGraphicFramePr>
            <a:graphicFrameLocks noGrp="1"/>
          </p:cNvGraphicFramePr>
          <p:nvPr/>
        </p:nvGraphicFramePr>
        <p:xfrm>
          <a:off x="231009" y="233019"/>
          <a:ext cx="11851233" cy="64141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1096">
                  <a:extLst>
                    <a:ext uri="{9D8B030D-6E8A-4147-A177-3AD203B41FA5}">
                      <a16:colId xmlns:a16="http://schemas.microsoft.com/office/drawing/2014/main" val="206105389"/>
                    </a:ext>
                  </a:extLst>
                </a:gridCol>
                <a:gridCol w="715305">
                  <a:extLst>
                    <a:ext uri="{9D8B030D-6E8A-4147-A177-3AD203B41FA5}">
                      <a16:colId xmlns:a16="http://schemas.microsoft.com/office/drawing/2014/main" val="2498802812"/>
                    </a:ext>
                  </a:extLst>
                </a:gridCol>
                <a:gridCol w="1584252">
                  <a:extLst>
                    <a:ext uri="{9D8B030D-6E8A-4147-A177-3AD203B41FA5}">
                      <a16:colId xmlns:a16="http://schemas.microsoft.com/office/drawing/2014/main" val="2987589693"/>
                    </a:ext>
                  </a:extLst>
                </a:gridCol>
                <a:gridCol w="2147645">
                  <a:extLst>
                    <a:ext uri="{9D8B030D-6E8A-4147-A177-3AD203B41FA5}">
                      <a16:colId xmlns:a16="http://schemas.microsoft.com/office/drawing/2014/main" val="1607056570"/>
                    </a:ext>
                  </a:extLst>
                </a:gridCol>
                <a:gridCol w="2147645">
                  <a:extLst>
                    <a:ext uri="{9D8B030D-6E8A-4147-A177-3AD203B41FA5}">
                      <a16:colId xmlns:a16="http://schemas.microsoft.com/office/drawing/2014/main" val="3993285031"/>
                    </a:ext>
                  </a:extLst>
                </a:gridCol>
                <a:gridCol w="2147645">
                  <a:extLst>
                    <a:ext uri="{9D8B030D-6E8A-4147-A177-3AD203B41FA5}">
                      <a16:colId xmlns:a16="http://schemas.microsoft.com/office/drawing/2014/main" val="4120318035"/>
                    </a:ext>
                  </a:extLst>
                </a:gridCol>
                <a:gridCol w="2147645">
                  <a:extLst>
                    <a:ext uri="{9D8B030D-6E8A-4147-A177-3AD203B41FA5}">
                      <a16:colId xmlns:a16="http://schemas.microsoft.com/office/drawing/2014/main" val="3681027645"/>
                    </a:ext>
                  </a:extLst>
                </a:gridCol>
              </a:tblGrid>
              <a:tr h="284191">
                <a:tc gridSpan="4"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CA 1 : PERFORMER  - </a:t>
                      </a:r>
                    </a:p>
                    <a:p>
                      <a:pPr algn="ctr"/>
                      <a:r>
                        <a:rPr lang="fr-FR" sz="1200" dirty="0"/>
                        <a:t>Réaliser sa performance motrice maximale, mesurable à une échéance donnée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fr-FR" sz="1200" dirty="0"/>
                        <a:t>DEMI FOND – Classe de Terminale Bac PRO </a:t>
                      </a:r>
                      <a:endParaRPr lang="fr-FR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2961247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dirty="0"/>
                        <a:t>AFLP</a:t>
                      </a:r>
                    </a:p>
                  </a:txBody>
                  <a:tcPr anchor="ctr"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Rôles </a:t>
                      </a:r>
                    </a:p>
                  </a:txBody>
                  <a:tcPr anchor="ctr"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Indicateurs 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Maitrise insuffisante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Maitrise fragile</a:t>
                      </a: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Maitrise satisfaisante</a:t>
                      </a: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Très bonne maitrise </a:t>
                      </a: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6363429"/>
                  </a:ext>
                </a:extLst>
              </a:tr>
              <a:tr h="103428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AFLP 1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/ 7</a:t>
                      </a:r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L’Athlète </a:t>
                      </a:r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Et sa technique d’exécution en lien aux charges</a:t>
                      </a:r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Machine mal réglée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Posture aléatoire non verrouillée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Trajets asymétriques incomplets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Apnée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Charges inadaptées, trop lourdes ou trop légères </a:t>
                      </a:r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Machine réglée de manière générique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Posture se dégrade partiellement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Vers des trajets complets mais encore asymétriques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Respiration aléatoire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Charges génériques mais lourdes ou légères</a:t>
                      </a:r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Machine réglée de manière optimale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( TNP / DI / LE / LCI / PO )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Posture dynamique  ( buste gainé, grip dynamique aux poignées )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Intentions techniques visibles avec variations intentionnelles des vitesses de barres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Légères compensations – asymétries en fin d’exercice témoins d’une charge adaptée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Chargées adaptées </a:t>
                      </a:r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Intentions techniques visibles avec variations intentionnelles des vitesses de barres et respiration facteur d’exécution technique</a:t>
                      </a:r>
                    </a:p>
                  </a:txBody>
                  <a:tcP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058523"/>
                  </a:ext>
                </a:extLst>
              </a:tr>
              <a:tr h="1303702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AFLP 2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/ 5</a:t>
                      </a:r>
                      <a:endParaRPr lang="fr-FR" dirty="0"/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dirty="0"/>
                        <a:t>Et la programmation et régulation des exercices ainsi que des paramètres de la séance</a:t>
                      </a:r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900" dirty="0"/>
                        <a:t>La séance ne respecte pas les attentes (Nb exercices, Choix GM )</a:t>
                      </a:r>
                    </a:p>
                    <a:p>
                      <a:pPr algn="ctr"/>
                      <a:endParaRPr lang="fr-FR" sz="900" dirty="0"/>
                    </a:p>
                    <a:p>
                      <a:pPr algn="ctr"/>
                      <a:r>
                        <a:rPr lang="fr-FR" sz="900" dirty="0"/>
                        <a:t>Les paramètres programmés sont incohérents avec l’objectif visé </a:t>
                      </a:r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900" dirty="0"/>
                        <a:t>La séance respecte les attentes ( Nb exercices)</a:t>
                      </a:r>
                    </a:p>
                    <a:p>
                      <a:pPr algn="ctr"/>
                      <a:r>
                        <a:rPr lang="fr-FR" sz="900" dirty="0"/>
                        <a:t>Les paramètres programmés sont globalement cohérents avec l’objectif visé mais génériques </a:t>
                      </a:r>
                    </a:p>
                    <a:p>
                      <a:pPr algn="ctr"/>
                      <a:r>
                        <a:rPr lang="fr-FR" sz="900" dirty="0"/>
                        <a:t>Le choix des exercices révèle des incohérences avec la méthode choisie </a:t>
                      </a:r>
                    </a:p>
                    <a:p>
                      <a:pPr algn="ctr"/>
                      <a:r>
                        <a:rPr lang="fr-FR" sz="900" i="1" dirty="0"/>
                        <a:t>Ex: Isolation sur </a:t>
                      </a:r>
                      <a:r>
                        <a:rPr lang="fr-FR" sz="900" i="1" dirty="0" err="1"/>
                        <a:t>stato</a:t>
                      </a:r>
                      <a:r>
                        <a:rPr lang="fr-FR" sz="900" i="1" dirty="0"/>
                        <a:t>-dyn</a:t>
                      </a:r>
                    </a:p>
                    <a:p>
                      <a:pPr algn="ctr"/>
                      <a:r>
                        <a:rPr lang="fr-FR" sz="900" i="1" dirty="0"/>
                        <a:t>Pas d’</a:t>
                      </a:r>
                      <a:r>
                        <a:rPr lang="fr-FR" sz="900" i="1" dirty="0" err="1"/>
                        <a:t>ago</a:t>
                      </a:r>
                      <a:r>
                        <a:rPr lang="fr-FR" sz="900" i="1" dirty="0"/>
                        <a:t>/</a:t>
                      </a:r>
                      <a:r>
                        <a:rPr lang="fr-FR" sz="900" i="1" dirty="0" err="1"/>
                        <a:t>anta</a:t>
                      </a:r>
                      <a:r>
                        <a:rPr lang="fr-FR" sz="900" i="1" dirty="0"/>
                        <a:t> sur endurance </a:t>
                      </a:r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900" dirty="0"/>
                        <a:t>Les paramètres programmés sont cohérents avec l’objectif visé </a:t>
                      </a:r>
                    </a:p>
                    <a:p>
                      <a:pPr algn="ctr"/>
                      <a:r>
                        <a:rPr lang="fr-FR" sz="900" dirty="0"/>
                        <a:t>Les choix des groupes musculaires sont cohérents avec la méthode choisie </a:t>
                      </a:r>
                    </a:p>
                    <a:p>
                      <a:pPr algn="ctr"/>
                      <a:r>
                        <a:rPr lang="fr-FR" sz="900" dirty="0"/>
                        <a:t> Les paramètres  programmés sont adaptés aux ressources</a:t>
                      </a:r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900" dirty="0"/>
                        <a:t>Les paramètres programmés sont cohérents avec l’objectif visé et régulés durant la séance au besoin </a:t>
                      </a:r>
                    </a:p>
                    <a:p>
                      <a:pPr algn="ctr"/>
                      <a:r>
                        <a:rPr lang="fr-FR" sz="900" dirty="0"/>
                        <a:t>Les choix des groupes musculaires sont cohérents avec la méthode choisie </a:t>
                      </a:r>
                    </a:p>
                    <a:p>
                      <a:pPr algn="ctr"/>
                      <a:endParaRPr lang="fr-FR" sz="900" dirty="0"/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8199795"/>
                  </a:ext>
                </a:extLst>
              </a:tr>
              <a:tr h="46736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ALFP 3</a:t>
                      </a:r>
                    </a:p>
                  </a:txBody>
                  <a:tcPr anchor="ctr">
                    <a:solidFill>
                      <a:srgbClr val="CC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 sz="900" dirty="0"/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Et l’analyse de sa séance pour réguler sa prochaine séance </a:t>
                      </a:r>
                      <a:endParaRPr lang="fr-FR" b="0" dirty="0"/>
                    </a:p>
                  </a:txBody>
                  <a:tcPr anchor="ctr"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Pas de retour sur sa pratique </a:t>
                      </a:r>
                    </a:p>
                  </a:txBody>
                  <a:tcPr anchor="ctr"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Le retour est général sans indicateur précis</a:t>
                      </a:r>
                    </a:p>
                  </a:txBody>
                  <a:tcPr anchor="ctr"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L’élève s’appuie sur un indicateur ( technique / Sensations / impression générale ) pour réguler sa séance </a:t>
                      </a:r>
                    </a:p>
                  </a:txBody>
                  <a:tcPr anchor="ctr"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L’élève s’appuie sur plusieurs indicateurs ( croise technique et sensations  / fatigue générale ) pour réguler sa séance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8297484"/>
                  </a:ext>
                </a:extLst>
              </a:tr>
              <a:tr h="6288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AFLP 4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/ 2 – 4 – 6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900" b="0" dirty="0"/>
                        <a:t>Le coach </a:t>
                      </a:r>
                    </a:p>
                  </a:txBody>
                  <a:tcPr anchor="ctr"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dirty="0"/>
                        <a:t>Et son ses corrections techniques ainsi que sa gestion de sa sécurité </a:t>
                      </a:r>
                      <a:endParaRPr lang="fr-FR" b="0" dirty="0"/>
                    </a:p>
                  </a:txBody>
                  <a:tcPr anchor="ctr"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Aucun conseil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S’absente du poste de travail </a:t>
                      </a:r>
                    </a:p>
                  </a:txBody>
                  <a:tcPr anchor="ctr"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Conseils génériques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Aide ou parade aléatoire, pas toujours fiable </a:t>
                      </a:r>
                    </a:p>
                  </a:txBody>
                  <a:tcPr anchor="ctr"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dirty="0"/>
                        <a:t>Conseils précis sur la technique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dirty="0"/>
                        <a:t>Aide – parade parfois précoce / tardive  freine le partenaire dans son effort 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dirty="0"/>
                        <a:t>Conseils précis, démonstrations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Aide – parade adaptée  au moment opportun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8364179"/>
                  </a:ext>
                </a:extLst>
              </a:tr>
              <a:tr h="77978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ALFP 5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/ 2 – 4 – 6</a:t>
                      </a:r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L’athlète </a:t>
                      </a:r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Et la gestion de son capital santé ( Echauffement général puis spécifique ) et du matériel </a:t>
                      </a:r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dirty="0"/>
                        <a:t>Pas d’échauffement </a:t>
                      </a:r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dirty="0"/>
                        <a:t>Echauffement  général survolé sans engagement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dirty="0"/>
                        <a:t>Pas d’échauffement spécifique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dirty="0"/>
                        <a:t>Prépare en partie son matériel en lien avec sa méthode avant de commencer </a:t>
                      </a:r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dirty="0"/>
                        <a:t>Echauffement complet et engagé  suivi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Echauffement spé avec montée en charge progressive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Prépare son matériel en lien avec sa méthode avant de commencer </a:t>
                      </a:r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dirty="0"/>
                        <a:t>Echauffement  complet et engagé  dirigé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Echauffement spé avec montée en charge progressive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Prépare son matériel en lien avec sa méthode avant de commencer </a:t>
                      </a:r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7224436"/>
                  </a:ext>
                </a:extLst>
              </a:tr>
              <a:tr h="49610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ALFP 6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/ 2 – 4 – 6</a:t>
                      </a:r>
                      <a:endParaRPr lang="fr-FR" sz="1000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dirty="0"/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L’athlète </a:t>
                      </a:r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Et la mise en œuvre d’étirements ainsi que de connaissances pour optimiser sa méthode d’entraînement</a:t>
                      </a:r>
                      <a:endParaRPr lang="fr-FR" dirty="0"/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Pas d’étirements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Peu de connaissances concernant l’optimisation de sa méthode d’entraînement </a:t>
                      </a:r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Etirements survolés sans engagement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Quelques connaissances  génériques d’optimisation de sa méthode d’entraînement </a:t>
                      </a:r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Etirements compets et systématiques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Est capable d’enrichir sa méthode d’entraînement par des connaissances générales ( Repères sur une bonne hygiène de vie )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Etirements compets et systématiques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Comprend les déterminants généraux de sa méthode et l’enrichi par des </a:t>
                      </a: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des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connaissances précises  ( Fenêtre métabolique / Diététique )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7580076"/>
                  </a:ext>
                </a:extLst>
              </a:tr>
            </a:tbl>
          </a:graphicData>
        </a:graphic>
      </p:graphicFrame>
      <p:sp>
        <p:nvSpPr>
          <p:cNvPr id="10" name="Rectangle 9">
            <a:hlinkClick r:id="rId3" action="ppaction://hlinksldjump"/>
            <a:extLst>
              <a:ext uri="{FF2B5EF4-FFF2-40B4-BE49-F238E27FC236}">
                <a16:creationId xmlns:a16="http://schemas.microsoft.com/office/drawing/2014/main" id="{808262EA-82F1-48F3-863C-89B80F1E6C38}"/>
              </a:ext>
            </a:extLst>
          </p:cNvPr>
          <p:cNvSpPr/>
          <p:nvPr/>
        </p:nvSpPr>
        <p:spPr>
          <a:xfrm>
            <a:off x="10540906" y="350029"/>
            <a:ext cx="1420085" cy="216573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MENU</a:t>
            </a:r>
          </a:p>
        </p:txBody>
      </p:sp>
    </p:spTree>
    <p:extLst>
      <p:ext uri="{BB962C8B-B14F-4D97-AF65-F5344CB8AC3E}">
        <p14:creationId xmlns:p14="http://schemas.microsoft.com/office/powerpoint/2010/main" val="148277356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2708</Words>
  <Application>Microsoft Office PowerPoint</Application>
  <PresentationFormat>Grand écran</PresentationFormat>
  <Paragraphs>409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Eric DONATE-DELGADO</dc:creator>
  <cp:lastModifiedBy>Eric DONATE-DELGADO</cp:lastModifiedBy>
  <cp:revision>1</cp:revision>
  <dcterms:created xsi:type="dcterms:W3CDTF">2022-04-19T21:33:35Z</dcterms:created>
  <dcterms:modified xsi:type="dcterms:W3CDTF">2022-04-19T21:33:58Z</dcterms:modified>
</cp:coreProperties>
</file>