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26" r:id="rId3"/>
    <p:sldId id="308" r:id="rId4"/>
    <p:sldId id="311" r:id="rId5"/>
    <p:sldId id="313" r:id="rId6"/>
    <p:sldId id="321" r:id="rId7"/>
    <p:sldId id="266" r:id="rId8"/>
    <p:sldId id="267" r:id="rId9"/>
    <p:sldId id="320" r:id="rId10"/>
    <p:sldId id="269" r:id="rId11"/>
    <p:sldId id="270" r:id="rId12"/>
    <p:sldId id="322" r:id="rId13"/>
    <p:sldId id="323" r:id="rId14"/>
    <p:sldId id="325"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9" r:id="rId32"/>
    <p:sldId id="290" r:id="rId33"/>
    <p:sldId id="291" r:id="rId34"/>
    <p:sldId id="292" r:id="rId35"/>
    <p:sldId id="293" r:id="rId36"/>
    <p:sldId id="294" r:id="rId37"/>
    <p:sldId id="295" r:id="rId38"/>
    <p:sldId id="296" r:id="rId39"/>
    <p:sldId id="297" r:id="rId40"/>
    <p:sldId id="298" r:id="rId41"/>
    <p:sldId id="299"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2A576-EE0E-4DB9-A453-C983FDCACB2C}" type="datetimeFigureOut">
              <a:rPr lang="fr-FR" smtClean="0"/>
              <a:pPr/>
              <a:t>04/10/2022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4A958B-FFEB-4041-A4FF-D496C7229C9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 Les actions sont des systèmes de mouvements coordonnés en fonction</a:t>
            </a:r>
            <a:r>
              <a:rPr lang="fr-FR" baseline="0" dirty="0" smtClean="0"/>
              <a:t> d’un résultat ou d’une intention » Jean PIAGET</a:t>
            </a:r>
            <a:endParaRPr lang="fr-FR" dirty="0"/>
          </a:p>
        </p:txBody>
      </p:sp>
      <p:sp>
        <p:nvSpPr>
          <p:cNvPr id="4" name="Espace réservé du numéro de diapositive 3"/>
          <p:cNvSpPr>
            <a:spLocks noGrp="1"/>
          </p:cNvSpPr>
          <p:nvPr>
            <p:ph type="sldNum" sz="quarter" idx="10"/>
          </p:nvPr>
        </p:nvSpPr>
        <p:spPr/>
        <p:txBody>
          <a:bodyPr/>
          <a:lstStyle/>
          <a:p>
            <a:fld id="{63A3E5F1-A48F-453D-9FC1-EFBD6B33E499}" type="slidenum">
              <a:rPr lang="fr-FR" smtClean="0"/>
              <a:pPr/>
              <a:t>4</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p:spPr>
        <p:txBody>
          <a:bodyPr/>
          <a:lstStyle/>
          <a:p>
            <a:fld id="{193795A5-B902-4E90-89CD-F368C8474CA2}" type="slidenum">
              <a:rPr lang="fr-FR"/>
              <a:pPr/>
              <a:t>28</a:t>
            </a:fld>
            <a:endParaRPr lang="fr-FR"/>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p:spPr>
        <p:txBody>
          <a:bodyPr/>
          <a:lstStyle/>
          <a:p>
            <a:fld id="{39614DB6-E66B-4874-9A36-58DFAC7F8DC7}" type="slidenum">
              <a:rPr lang="fr-FR"/>
              <a:pPr/>
              <a:t>29</a:t>
            </a:fld>
            <a:endParaRPr lang="fr-FR"/>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p:spPr>
        <p:txBody>
          <a:bodyPr/>
          <a:lstStyle/>
          <a:p>
            <a:fld id="{3AD6ED56-EC89-4EA0-8C78-96C0FC395827}" type="slidenum">
              <a:rPr lang="fr-FR"/>
              <a:pPr/>
              <a:t>30</a:t>
            </a:fld>
            <a:endParaRPr lang="fr-FR"/>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5"/>
          </p:nvPr>
        </p:nvSpPr>
        <p:spPr>
          <a:noFill/>
        </p:spPr>
        <p:txBody>
          <a:bodyPr/>
          <a:lstStyle/>
          <a:p>
            <a:fld id="{8A2341C2-E2CE-4952-A392-CDACC41D358C}" type="slidenum">
              <a:rPr lang="fr-FR"/>
              <a:pPr/>
              <a:t>31</a:t>
            </a:fld>
            <a:endParaRPr lang="fr-FR"/>
          </a:p>
        </p:txBody>
      </p:sp>
      <p:sp>
        <p:nvSpPr>
          <p:cNvPr id="535555" name="Rectangle 2"/>
          <p:cNvSpPr>
            <a:spLocks noGrp="1" noRot="1" noChangeAspect="1" noChangeArrowheads="1" noTextEdit="1"/>
          </p:cNvSpPr>
          <p:nvPr>
            <p:ph type="sldImg"/>
          </p:nvPr>
        </p:nvSpPr>
        <p:spPr>
          <a:ln/>
        </p:spPr>
      </p:sp>
      <p:sp>
        <p:nvSpPr>
          <p:cNvPr id="535556" name="Rectangle 3"/>
          <p:cNvSpPr>
            <a:spLocks noGrp="1" noChangeArrowheads="1"/>
          </p:cNvSpPr>
          <p:nvPr>
            <p:ph type="body" idx="1"/>
          </p:nvPr>
        </p:nvSpPr>
        <p:spPr>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p:cNvSpPr>
            <a:spLocks noGrp="1" noChangeArrowheads="1"/>
          </p:cNvSpPr>
          <p:nvPr>
            <p:ph type="sldNum" sz="quarter" idx="5"/>
          </p:nvPr>
        </p:nvSpPr>
        <p:spPr>
          <a:noFill/>
        </p:spPr>
        <p:txBody>
          <a:bodyPr/>
          <a:lstStyle/>
          <a:p>
            <a:fld id="{9D5EE802-632F-4E5E-9816-F4D2ECC70521}" type="slidenum">
              <a:rPr lang="fr-FR"/>
              <a:pPr/>
              <a:t>32</a:t>
            </a:fld>
            <a:endParaRPr lang="fr-FR"/>
          </a:p>
        </p:txBody>
      </p:sp>
      <p:sp>
        <p:nvSpPr>
          <p:cNvPr id="545795" name="Rectangle 2"/>
          <p:cNvSpPr>
            <a:spLocks noGrp="1" noRot="1" noChangeAspect="1" noChangeArrowheads="1" noTextEdit="1"/>
          </p:cNvSpPr>
          <p:nvPr>
            <p:ph type="sldImg"/>
          </p:nvPr>
        </p:nvSpPr>
        <p:spPr>
          <a:ln/>
        </p:spPr>
      </p:sp>
      <p:sp>
        <p:nvSpPr>
          <p:cNvPr id="545796" name="Rectangle 3"/>
          <p:cNvSpPr>
            <a:spLocks noGrp="1" noChangeArrowheads="1"/>
          </p:cNvSpPr>
          <p:nvPr>
            <p:ph type="body" idx="1"/>
          </p:nvPr>
        </p:nvSpPr>
        <p:spPr>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68E9A4-3FE4-4F9E-A5FA-BF5FD78AFA1E}" type="slidenum">
              <a:rPr lang="fr-FR" smtClean="0"/>
              <a:pPr/>
              <a:t>37</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p:cNvSpPr>
            <a:spLocks noGrp="1" noChangeArrowheads="1"/>
          </p:cNvSpPr>
          <p:nvPr>
            <p:ph type="sldNum" sz="quarter" idx="5"/>
          </p:nvPr>
        </p:nvSpPr>
        <p:spPr>
          <a:noFill/>
        </p:spPr>
        <p:txBody>
          <a:bodyPr/>
          <a:lstStyle/>
          <a:p>
            <a:fld id="{DEE2BDA4-6663-47D7-9D3A-1074A4098B08}" type="slidenum">
              <a:rPr lang="fr-FR"/>
              <a:pPr/>
              <a:t>40</a:t>
            </a:fld>
            <a:endParaRPr lang="fr-FR"/>
          </a:p>
        </p:txBody>
      </p:sp>
      <p:sp>
        <p:nvSpPr>
          <p:cNvPr id="551939" name="Rectangle 2"/>
          <p:cNvSpPr>
            <a:spLocks noGrp="1" noRot="1" noChangeAspect="1" noChangeArrowheads="1" noTextEdit="1"/>
          </p:cNvSpPr>
          <p:nvPr>
            <p:ph type="sldImg"/>
          </p:nvPr>
        </p:nvSpPr>
        <p:spPr>
          <a:ln/>
        </p:spPr>
      </p:sp>
      <p:sp>
        <p:nvSpPr>
          <p:cNvPr id="551940" name="Rectangle 3"/>
          <p:cNvSpPr>
            <a:spLocks noGrp="1" noChangeArrowheads="1"/>
          </p:cNvSpPr>
          <p:nvPr>
            <p:ph type="body" idx="1"/>
          </p:nvPr>
        </p:nvSpPr>
        <p:spPr>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7"/>
          <p:cNvSpPr>
            <a:spLocks noGrp="1" noChangeArrowheads="1"/>
          </p:cNvSpPr>
          <p:nvPr>
            <p:ph type="sldNum" sz="quarter" idx="5"/>
          </p:nvPr>
        </p:nvSpPr>
        <p:spPr>
          <a:noFill/>
        </p:spPr>
        <p:txBody>
          <a:bodyPr/>
          <a:lstStyle/>
          <a:p>
            <a:fld id="{5D8E4CDD-9DD3-44C0-BF47-5FB9F5588847}" type="slidenum">
              <a:rPr lang="fr-FR"/>
              <a:pPr/>
              <a:t>8</a:t>
            </a:fld>
            <a:endParaRPr lang="fr-FR"/>
          </a:p>
        </p:txBody>
      </p:sp>
      <p:sp>
        <p:nvSpPr>
          <p:cNvPr id="515075" name="Rectangle 2"/>
          <p:cNvSpPr>
            <a:spLocks noGrp="1" noRot="1" noChangeAspect="1" noChangeArrowheads="1" noTextEdit="1"/>
          </p:cNvSpPr>
          <p:nvPr>
            <p:ph type="sldImg"/>
          </p:nvPr>
        </p:nvSpPr>
        <p:spPr>
          <a:ln/>
        </p:spPr>
      </p:sp>
      <p:sp>
        <p:nvSpPr>
          <p:cNvPr id="515076" name="Rectangle 3"/>
          <p:cNvSpPr>
            <a:spLocks noGrp="1" noChangeArrowheads="1"/>
          </p:cNvSpPr>
          <p:nvPr>
            <p:ph type="body" idx="1"/>
          </p:nvPr>
        </p:nvSpPr>
        <p:spPr>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a:noFill/>
        </p:spPr>
        <p:txBody>
          <a:bodyPr/>
          <a:lstStyle/>
          <a:p>
            <a:fld id="{1841DCBA-EC8A-4810-9809-D6E5EF7BEC53}" type="slidenum">
              <a:rPr lang="fr-FR"/>
              <a:pPr/>
              <a:t>10</a:t>
            </a:fld>
            <a:endParaRPr lang="fr-FR"/>
          </a:p>
        </p:txBody>
      </p:sp>
      <p:sp>
        <p:nvSpPr>
          <p:cNvPr id="519171" name="Rectangle 2"/>
          <p:cNvSpPr>
            <a:spLocks noGrp="1" noRot="1" noChangeAspect="1" noChangeArrowheads="1" noTextEdit="1"/>
          </p:cNvSpPr>
          <p:nvPr>
            <p:ph type="sldImg"/>
          </p:nvPr>
        </p:nvSpPr>
        <p:spPr>
          <a:ln/>
        </p:spPr>
      </p:sp>
      <p:sp>
        <p:nvSpPr>
          <p:cNvPr id="519172" name="Rectangle 3"/>
          <p:cNvSpPr>
            <a:spLocks noGrp="1" noChangeArrowheads="1"/>
          </p:cNvSpPr>
          <p:nvPr>
            <p:ph type="body" idx="1"/>
          </p:nvPr>
        </p:nvSpPr>
        <p:spPr>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noFill/>
        </p:spPr>
        <p:txBody>
          <a:bodyPr/>
          <a:lstStyle/>
          <a:p>
            <a:fld id="{503AB7E4-4DF6-4128-BAD1-C3C54AB5A7A4}" type="slidenum">
              <a:rPr lang="fr-FR"/>
              <a:pPr/>
              <a:t>16</a:t>
            </a:fld>
            <a:endParaRPr lang="fr-FR"/>
          </a:p>
        </p:txBody>
      </p:sp>
      <p:sp>
        <p:nvSpPr>
          <p:cNvPr id="523267" name="Rectangle 2"/>
          <p:cNvSpPr>
            <a:spLocks noGrp="1" noRot="1" noChangeAspect="1" noChangeArrowheads="1" noTextEdit="1"/>
          </p:cNvSpPr>
          <p:nvPr>
            <p:ph type="sldImg"/>
          </p:nvPr>
        </p:nvSpPr>
        <p:spPr>
          <a:ln/>
        </p:spPr>
      </p:sp>
      <p:sp>
        <p:nvSpPr>
          <p:cNvPr id="523268" name="Rectangle 3"/>
          <p:cNvSpPr>
            <a:spLocks noGrp="1" noChangeArrowheads="1"/>
          </p:cNvSpPr>
          <p:nvPr>
            <p:ph type="body" idx="1"/>
          </p:nvPr>
        </p:nvSpPr>
        <p:spPr>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noFill/>
        </p:spPr>
        <p:txBody>
          <a:bodyPr/>
          <a:lstStyle/>
          <a:p>
            <a:fld id="{CEC5DCA6-A798-4CA1-82A2-AD4EB67689DE}" type="slidenum">
              <a:rPr lang="fr-FR"/>
              <a:pPr/>
              <a:t>17</a:t>
            </a:fld>
            <a:endParaRPr lang="fr-FR"/>
          </a:p>
        </p:txBody>
      </p:sp>
      <p:sp>
        <p:nvSpPr>
          <p:cNvPr id="525315" name="Rectangle 2"/>
          <p:cNvSpPr>
            <a:spLocks noGrp="1" noRot="1" noChangeAspect="1" noChangeArrowheads="1" noTextEdit="1"/>
          </p:cNvSpPr>
          <p:nvPr>
            <p:ph type="sldImg"/>
          </p:nvPr>
        </p:nvSpPr>
        <p:spPr>
          <a:ln/>
        </p:spPr>
      </p:sp>
      <p:sp>
        <p:nvSpPr>
          <p:cNvPr id="525316" name="Rectangle 3"/>
          <p:cNvSpPr>
            <a:spLocks noGrp="1" noChangeArrowheads="1"/>
          </p:cNvSpPr>
          <p:nvPr>
            <p:ph type="body" idx="1"/>
          </p:nvPr>
        </p:nvSpPr>
        <p:spPr>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F68E9A4-3FE4-4F9E-A5FA-BF5FD78AFA1E}" type="slidenum">
              <a:rPr lang="fr-FR" smtClean="0"/>
              <a:pPr/>
              <a:t>18</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5"/>
          </p:nvPr>
        </p:nvSpPr>
        <p:spPr>
          <a:noFill/>
        </p:spPr>
        <p:txBody>
          <a:bodyPr/>
          <a:lstStyle/>
          <a:p>
            <a:fld id="{EE0CF1DF-004D-4B5C-A5C3-D852F3204BE0}" type="slidenum">
              <a:rPr lang="fr-FR"/>
              <a:pPr/>
              <a:t>22</a:t>
            </a:fld>
            <a:endParaRPr lang="fr-FR"/>
          </a:p>
        </p:txBody>
      </p:sp>
      <p:sp>
        <p:nvSpPr>
          <p:cNvPr id="533507" name="Rectangle 2"/>
          <p:cNvSpPr>
            <a:spLocks noGrp="1" noRot="1" noChangeAspect="1" noChangeArrowheads="1" noTextEdit="1"/>
          </p:cNvSpPr>
          <p:nvPr>
            <p:ph type="sldImg"/>
          </p:nvPr>
        </p:nvSpPr>
        <p:spPr>
          <a:ln/>
        </p:spPr>
      </p:sp>
      <p:sp>
        <p:nvSpPr>
          <p:cNvPr id="533508" name="Rectangle 3"/>
          <p:cNvSpPr>
            <a:spLocks noGrp="1" noChangeArrowheads="1"/>
          </p:cNvSpPr>
          <p:nvPr>
            <p:ph type="body" idx="1"/>
          </p:nvPr>
        </p:nvSpPr>
        <p:spPr>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p:cNvSpPr>
            <a:spLocks noGrp="1" noChangeArrowheads="1"/>
          </p:cNvSpPr>
          <p:nvPr>
            <p:ph type="sldNum" sz="quarter" idx="5"/>
          </p:nvPr>
        </p:nvSpPr>
        <p:spPr>
          <a:noFill/>
        </p:spPr>
        <p:txBody>
          <a:bodyPr/>
          <a:lstStyle/>
          <a:p>
            <a:fld id="{CB1AF498-7EDE-4C56-A7EC-B76F9A9111B8}" type="slidenum">
              <a:rPr lang="fr-FR"/>
              <a:pPr/>
              <a:t>25</a:t>
            </a:fld>
            <a:endParaRPr lang="fr-FR"/>
          </a:p>
        </p:txBody>
      </p:sp>
      <p:sp>
        <p:nvSpPr>
          <p:cNvPr id="541699" name="Rectangle 2"/>
          <p:cNvSpPr>
            <a:spLocks noGrp="1" noRot="1" noChangeAspect="1" noChangeArrowheads="1" noTextEdit="1"/>
          </p:cNvSpPr>
          <p:nvPr>
            <p:ph type="sldImg"/>
          </p:nvPr>
        </p:nvSpPr>
        <p:spPr>
          <a:ln/>
        </p:spPr>
      </p:sp>
      <p:sp>
        <p:nvSpPr>
          <p:cNvPr id="541700" name="Rectangle 3"/>
          <p:cNvSpPr>
            <a:spLocks noGrp="1" noChangeArrowheads="1"/>
          </p:cNvSpPr>
          <p:nvPr>
            <p:ph type="body" idx="1"/>
          </p:nvPr>
        </p:nvSpPr>
        <p:spPr>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D3CF9227-2A57-4F40-9838-29D914DD6E41}" type="slidenum">
              <a:rPr lang="fr-FR"/>
              <a:pPr/>
              <a:t>27</a:t>
            </a:fld>
            <a:endParaRPr lang="fr-F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p:spPr>
        <p:txBody>
          <a:bodyPr/>
          <a:lstStyle/>
          <a:p>
            <a:pPr eaLnBrk="1" hangingPunct="1"/>
            <a:endParaRPr lang="fr-FR" smtClean="0">
              <a:latin typeface="Arial" charset="0"/>
              <a:ea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ECFBF53-9DA3-4EC3-88CE-A1623C719B79}" type="datetime1">
              <a:rPr lang="fr-FR" smtClean="0"/>
              <a:pPr/>
              <a:t>04/10/2022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975AD-1FF8-451C-9123-98CD6674582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0079B3-4C5F-4F61-B8DE-C3BA42E04C7D}" type="datetime1">
              <a:rPr lang="fr-FR" smtClean="0"/>
              <a:pPr/>
              <a:t>04/10/2022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975AD-1FF8-451C-9123-98CD6674582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8553C3-625A-4965-8F5B-E203DCCAD481}" type="datetime1">
              <a:rPr lang="fr-FR" smtClean="0"/>
              <a:pPr/>
              <a:t>04/10/2022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975AD-1FF8-451C-9123-98CD6674582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D1DB5E-26F5-4ABF-AE60-B12B9B62077F}" type="datetime1">
              <a:rPr lang="fr-FR" smtClean="0"/>
              <a:pPr/>
              <a:t>04/10/2022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975AD-1FF8-451C-9123-98CD6674582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CA7BB77-FC25-40B7-9E3A-0E199AA3D875}" type="datetime1">
              <a:rPr lang="fr-FR" smtClean="0"/>
              <a:pPr/>
              <a:t>04/10/2022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6975AD-1FF8-451C-9123-98CD6674582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C9D8568-D1E0-4530-9FBE-23D6120CACA8}" type="datetime1">
              <a:rPr lang="fr-FR" smtClean="0"/>
              <a:pPr/>
              <a:t>04/10/2022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6975AD-1FF8-451C-9123-98CD6674582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210440D-4F40-426C-AA57-7495D6B05676}" type="datetime1">
              <a:rPr lang="fr-FR" smtClean="0"/>
              <a:pPr/>
              <a:t>04/10/2022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C6975AD-1FF8-451C-9123-98CD6674582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9F72613-D423-456D-87F0-45FD7190248E}" type="datetime1">
              <a:rPr lang="fr-FR" smtClean="0"/>
              <a:pPr/>
              <a:t>04/10/2022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C6975AD-1FF8-451C-9123-98CD6674582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1CCBD2-102F-4F93-B80D-72FE8233378F}" type="datetime1">
              <a:rPr lang="fr-FR" smtClean="0"/>
              <a:pPr/>
              <a:t>04/10/2022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C6975AD-1FF8-451C-9123-98CD6674582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2392D4E-3749-43E8-A3F8-CA3A8C6B8626}" type="datetime1">
              <a:rPr lang="fr-FR" smtClean="0"/>
              <a:pPr/>
              <a:t>04/10/2022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6975AD-1FF8-451C-9123-98CD6674582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623BE7B-6973-463F-8B11-DAADBFE70E4A}" type="datetime1">
              <a:rPr lang="fr-FR" smtClean="0"/>
              <a:pPr/>
              <a:t>04/10/2022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6975AD-1FF8-451C-9123-98CD6674582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2B9E8-5528-4EA3-95C0-47A7F470E405}" type="datetime1">
              <a:rPr lang="fr-FR" smtClean="0"/>
              <a:pPr/>
              <a:t>04/10/2022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975AD-1FF8-451C-9123-98CD6674582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raymondcatteau.com/index.php?option=com_content&amp;view=article&amp;id=562:filmdidabegotti8seq"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404664"/>
            <a:ext cx="8496944" cy="3600400"/>
          </a:xfrm>
          <a:solidFill>
            <a:schemeClr val="accent3">
              <a:lumMod val="60000"/>
              <a:lumOff val="40000"/>
            </a:schemeClr>
          </a:solidFill>
        </p:spPr>
        <p:txBody>
          <a:bodyPr>
            <a:normAutofit/>
          </a:bodyPr>
          <a:lstStyle/>
          <a:p>
            <a:r>
              <a:rPr lang="fr-FR" sz="2800" dirty="0" smtClean="0">
                <a:solidFill>
                  <a:schemeClr val="tx1">
                    <a:lumMod val="50000"/>
                    <a:lumOff val="50000"/>
                  </a:schemeClr>
                </a:solidFill>
              </a:rPr>
              <a:t>Enseignement de la natation</a:t>
            </a:r>
            <a:r>
              <a:rPr lang="fr-FR" dirty="0" smtClean="0"/>
              <a:t/>
            </a:r>
            <a:br>
              <a:rPr lang="fr-FR" dirty="0" smtClean="0"/>
            </a:br>
            <a:r>
              <a:rPr lang="fr-FR" dirty="0" smtClean="0"/>
              <a:t/>
            </a:r>
            <a:br>
              <a:rPr lang="fr-FR" dirty="0" smtClean="0"/>
            </a:br>
            <a:r>
              <a:rPr lang="fr-FR" sz="4000" dirty="0" smtClean="0"/>
              <a:t>Mémento</a:t>
            </a:r>
            <a:br>
              <a:rPr lang="fr-FR" sz="4000" dirty="0" smtClean="0"/>
            </a:br>
            <a:r>
              <a:rPr lang="fr-FR" sz="4000" dirty="0" smtClean="0"/>
              <a:t>des 6 niveaux de construction du nageur</a:t>
            </a:r>
            <a:endParaRPr lang="fr-FR" sz="4000" dirty="0"/>
          </a:p>
        </p:txBody>
      </p:sp>
      <p:sp>
        <p:nvSpPr>
          <p:cNvPr id="3" name="Sous-titre 2"/>
          <p:cNvSpPr>
            <a:spLocks noGrp="1"/>
          </p:cNvSpPr>
          <p:nvPr>
            <p:ph type="subTitle" idx="1"/>
          </p:nvPr>
        </p:nvSpPr>
        <p:spPr>
          <a:xfrm>
            <a:off x="395536" y="4005064"/>
            <a:ext cx="8496944" cy="2592288"/>
          </a:xfrm>
          <a:solidFill>
            <a:schemeClr val="bg2"/>
          </a:solidFill>
        </p:spPr>
        <p:txBody>
          <a:bodyPr>
            <a:normAutofit fontScale="77500" lnSpcReduction="20000"/>
          </a:bodyPr>
          <a:lstStyle/>
          <a:p>
            <a:endParaRPr lang="fr-FR" sz="2400" dirty="0" smtClean="0">
              <a:solidFill>
                <a:schemeClr val="tx1">
                  <a:lumMod val="85000"/>
                  <a:lumOff val="15000"/>
                </a:schemeClr>
              </a:solidFill>
            </a:endParaRPr>
          </a:p>
          <a:p>
            <a:endParaRPr lang="fr-FR" sz="2400" dirty="0" smtClean="0">
              <a:solidFill>
                <a:schemeClr val="tx1">
                  <a:lumMod val="85000"/>
                  <a:lumOff val="15000"/>
                </a:schemeClr>
              </a:solidFill>
            </a:endParaRPr>
          </a:p>
          <a:p>
            <a:r>
              <a:rPr lang="fr-FR" sz="2400" dirty="0" smtClean="0">
                <a:solidFill>
                  <a:schemeClr val="tx1">
                    <a:lumMod val="85000"/>
                    <a:lumOff val="15000"/>
                  </a:schemeClr>
                </a:solidFill>
              </a:rPr>
              <a:t>D’après </a:t>
            </a:r>
            <a:r>
              <a:rPr lang="fr-FR" sz="2400" dirty="0" smtClean="0">
                <a:solidFill>
                  <a:schemeClr val="tx1">
                    <a:lumMod val="85000"/>
                    <a:lumOff val="15000"/>
                  </a:schemeClr>
                </a:solidFill>
              </a:rPr>
              <a:t>les travaux de Raymond CATTEAU</a:t>
            </a:r>
          </a:p>
          <a:p>
            <a:endParaRPr lang="fr-FR" sz="1400" dirty="0" smtClean="0">
              <a:solidFill>
                <a:schemeClr val="tx1">
                  <a:lumMod val="85000"/>
                  <a:lumOff val="15000"/>
                </a:schemeClr>
              </a:solidFill>
            </a:endParaRPr>
          </a:p>
          <a:p>
            <a:r>
              <a:rPr lang="fr-FR" sz="1400" dirty="0" smtClean="0">
                <a:solidFill>
                  <a:schemeClr val="tx1">
                    <a:lumMod val="85000"/>
                    <a:lumOff val="15000"/>
                  </a:schemeClr>
                </a:solidFill>
              </a:rPr>
              <a:t>                                                                                                                         </a:t>
            </a:r>
          </a:p>
          <a:p>
            <a:endParaRPr lang="fr-FR" sz="1400" dirty="0" smtClean="0">
              <a:solidFill>
                <a:schemeClr val="tx1">
                  <a:lumMod val="85000"/>
                  <a:lumOff val="15000"/>
                </a:schemeClr>
              </a:solidFill>
            </a:endParaRPr>
          </a:p>
          <a:p>
            <a:endParaRPr lang="fr-FR" sz="1400" dirty="0" smtClean="0">
              <a:solidFill>
                <a:schemeClr val="tx1">
                  <a:lumMod val="85000"/>
                  <a:lumOff val="15000"/>
                </a:schemeClr>
              </a:solidFill>
            </a:endParaRPr>
          </a:p>
          <a:p>
            <a:r>
              <a:rPr lang="fr-FR" sz="2000" dirty="0" smtClean="0">
                <a:solidFill>
                  <a:schemeClr val="tx1">
                    <a:lumMod val="85000"/>
                    <a:lumOff val="15000"/>
                  </a:schemeClr>
                </a:solidFill>
              </a:rPr>
              <a:t>                                                                                                                           </a:t>
            </a:r>
          </a:p>
          <a:p>
            <a:endParaRPr lang="fr-FR" sz="2000" dirty="0" smtClean="0">
              <a:solidFill>
                <a:schemeClr val="tx1">
                  <a:lumMod val="85000"/>
                  <a:lumOff val="15000"/>
                </a:schemeClr>
              </a:solidFill>
            </a:endParaRPr>
          </a:p>
          <a:p>
            <a:endParaRPr lang="fr-FR" sz="2000" dirty="0" smtClean="0">
              <a:solidFill>
                <a:schemeClr val="tx1">
                  <a:lumMod val="85000"/>
                  <a:lumOff val="15000"/>
                </a:schemeClr>
              </a:solidFill>
            </a:endParaRPr>
          </a:p>
          <a:p>
            <a:r>
              <a:rPr lang="fr-FR" sz="2000" dirty="0" smtClean="0">
                <a:solidFill>
                  <a:schemeClr val="tx1">
                    <a:lumMod val="85000"/>
                    <a:lumOff val="15000"/>
                  </a:schemeClr>
                </a:solidFill>
              </a:rPr>
              <a:t>                                                                                                                       Marc </a:t>
            </a:r>
            <a:r>
              <a:rPr lang="fr-FR" sz="2000" dirty="0" smtClean="0">
                <a:solidFill>
                  <a:schemeClr val="tx1">
                    <a:lumMod val="85000"/>
                    <a:lumOff val="15000"/>
                  </a:schemeClr>
                </a:solidFill>
              </a:rPr>
              <a:t>BEGOTTI</a:t>
            </a:r>
            <a:endParaRPr lang="fr-FR" sz="2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0"/>
            <a:ext cx="8915400" cy="1052736"/>
          </a:xfrm>
        </p:spPr>
        <p:txBody>
          <a:bodyPr>
            <a:normAutofit fontScale="90000"/>
          </a:bodyPr>
          <a:lstStyle/>
          <a:p>
            <a:pPr eaLnBrk="1" hangingPunct="1"/>
            <a:r>
              <a:rPr kumimoji="0" lang="fr-FR" sz="4000" b="1" dirty="0" smtClean="0">
                <a:ea typeface="ＭＳ Ｐゴシック" pitchFamily="-65" charset="-128"/>
              </a:rPr>
              <a:t/>
            </a:r>
            <a:br>
              <a:rPr kumimoji="0" lang="fr-FR" sz="4000" b="1" dirty="0" smtClean="0">
                <a:ea typeface="ＭＳ Ｐゴシック" pitchFamily="-65" charset="-128"/>
              </a:rPr>
            </a:br>
            <a:r>
              <a:rPr kumimoji="0" lang="fr-FR" sz="3100" b="1" dirty="0" smtClean="0">
                <a:ea typeface="ＭＳ Ｐゴシック" pitchFamily="-65" charset="-128"/>
              </a:rPr>
              <a:t>PROBLEME  PEDAGOGIQUE</a:t>
            </a:r>
          </a:p>
        </p:txBody>
      </p:sp>
      <p:sp>
        <p:nvSpPr>
          <p:cNvPr id="49155" name="Rectangle 3"/>
          <p:cNvSpPr>
            <a:spLocks noGrp="1" noChangeArrowheads="1"/>
          </p:cNvSpPr>
          <p:nvPr>
            <p:ph type="body" idx="1"/>
          </p:nvPr>
        </p:nvSpPr>
        <p:spPr>
          <a:xfrm>
            <a:off x="0" y="1196752"/>
            <a:ext cx="9144000" cy="5661248"/>
          </a:xfrm>
          <a:solidFill>
            <a:schemeClr val="accent3">
              <a:lumMod val="40000"/>
              <a:lumOff val="60000"/>
            </a:schemeClr>
          </a:solidFill>
        </p:spPr>
        <p:style>
          <a:lnRef idx="1">
            <a:schemeClr val="dk1"/>
          </a:lnRef>
          <a:fillRef idx="2">
            <a:schemeClr val="dk1"/>
          </a:fillRef>
          <a:effectRef idx="1">
            <a:schemeClr val="dk1"/>
          </a:effectRef>
          <a:fontRef idx="minor">
            <a:schemeClr val="dk1"/>
          </a:fontRef>
        </p:style>
        <p:txBody>
          <a:bodyPr/>
          <a:lstStyle/>
          <a:p>
            <a:pPr eaLnBrk="1" hangingPunct="1">
              <a:lnSpc>
                <a:spcPct val="90000"/>
              </a:lnSpc>
              <a:buClr>
                <a:srgbClr val="FF0066"/>
              </a:buClr>
              <a:buNone/>
            </a:pPr>
            <a:r>
              <a:rPr lang="fr-FR" sz="2800" b="1" dirty="0" smtClean="0">
                <a:ea typeface="ＭＳ Ｐゴシック" pitchFamily="-65" charset="-128"/>
              </a:rPr>
              <a:t> </a:t>
            </a:r>
            <a:r>
              <a:rPr lang="fr-FR" sz="2800" dirty="0" smtClean="0">
                <a:ea typeface="ＭＳ Ｐゴシック" pitchFamily="-65" charset="-128"/>
              </a:rPr>
              <a:t>  </a:t>
            </a:r>
          </a:p>
          <a:p>
            <a:pPr eaLnBrk="1" hangingPunct="1">
              <a:lnSpc>
                <a:spcPct val="90000"/>
              </a:lnSpc>
              <a:buClr>
                <a:srgbClr val="FF0066"/>
              </a:buClr>
              <a:buNone/>
            </a:pPr>
            <a:r>
              <a:rPr kumimoji="0" lang="fr-FR" sz="2400" b="1" dirty="0" smtClean="0">
                <a:ea typeface="ＭＳ Ｐゴシック" pitchFamily="-65" charset="-128"/>
              </a:rPr>
              <a:t>PAR L ’ACTION  :</a:t>
            </a:r>
          </a:p>
          <a:p>
            <a:pPr eaLnBrk="1" hangingPunct="1">
              <a:lnSpc>
                <a:spcPct val="90000"/>
              </a:lnSpc>
              <a:buClr>
                <a:srgbClr val="FF0066"/>
              </a:buClr>
              <a:buNone/>
            </a:pPr>
            <a:endParaRPr kumimoji="0" lang="fr-FR" sz="2400" b="1" dirty="0" smtClean="0">
              <a:ea typeface="ＭＳ Ｐゴシック" pitchFamily="-65" charset="-128"/>
            </a:endParaRPr>
          </a:p>
          <a:p>
            <a:pPr eaLnBrk="1" hangingPunct="1">
              <a:lnSpc>
                <a:spcPct val="90000"/>
              </a:lnSpc>
              <a:buClr>
                <a:srgbClr val="FF0066"/>
              </a:buClr>
              <a:buSzPct val="90000"/>
              <a:buNone/>
            </a:pPr>
            <a:r>
              <a:rPr kumimoji="0" lang="fr-FR" sz="2400" dirty="0" smtClean="0">
                <a:ea typeface="ＭＳ Ｐゴシック" pitchFamily="-65" charset="-128"/>
              </a:rPr>
              <a:t>  - Connaître la profondeur = toucher le fond</a:t>
            </a:r>
          </a:p>
          <a:p>
            <a:pPr eaLnBrk="1" hangingPunct="1">
              <a:lnSpc>
                <a:spcPct val="90000"/>
              </a:lnSpc>
              <a:buClr>
                <a:srgbClr val="FF0066"/>
              </a:buClr>
              <a:buSzPct val="90000"/>
              <a:buNone/>
            </a:pPr>
            <a:endParaRPr kumimoji="0" lang="fr-FR" sz="2400" dirty="0" smtClean="0">
              <a:ea typeface="ＭＳ Ｐゴシック" pitchFamily="-65" charset="-128"/>
            </a:endParaRPr>
          </a:p>
          <a:p>
            <a:pPr eaLnBrk="1" hangingPunct="1">
              <a:lnSpc>
                <a:spcPct val="90000"/>
              </a:lnSpc>
              <a:buClr>
                <a:srgbClr val="FF0066"/>
              </a:buClr>
              <a:buSzPct val="90000"/>
              <a:buNone/>
            </a:pPr>
            <a:r>
              <a:rPr kumimoji="0" lang="fr-FR" sz="2400" dirty="0" smtClean="0">
                <a:ea typeface="ＭＳ Ｐゴシック" pitchFamily="-65" charset="-128"/>
              </a:rPr>
              <a:t>  - Vivre la remontée passive = action de la poussée d’Archimède</a:t>
            </a:r>
          </a:p>
          <a:p>
            <a:pPr eaLnBrk="1" hangingPunct="1">
              <a:lnSpc>
                <a:spcPct val="90000"/>
              </a:lnSpc>
              <a:buClr>
                <a:srgbClr val="FF0066"/>
              </a:buClr>
              <a:buSzPct val="90000"/>
              <a:buNone/>
            </a:pPr>
            <a:endParaRPr kumimoji="0" lang="fr-FR" sz="2400" dirty="0" smtClean="0">
              <a:ea typeface="ＭＳ Ｐゴシック" pitchFamily="-65" charset="-128"/>
            </a:endParaRPr>
          </a:p>
          <a:p>
            <a:pPr eaLnBrk="1" hangingPunct="1">
              <a:lnSpc>
                <a:spcPct val="90000"/>
              </a:lnSpc>
              <a:buClr>
                <a:srgbClr val="FF0066"/>
              </a:buClr>
              <a:buSzPct val="85000"/>
              <a:buNone/>
            </a:pPr>
            <a:r>
              <a:rPr kumimoji="0" lang="fr-FR" sz="2400" dirty="0" smtClean="0">
                <a:ea typeface="ＭＳ Ｐゴシック" pitchFamily="-65" charset="-128"/>
              </a:rPr>
              <a:t>  -  Vivre des chutes = dans l ’eau on ne tombe pas</a:t>
            </a:r>
          </a:p>
          <a:p>
            <a:pPr eaLnBrk="1" hangingPunct="1">
              <a:lnSpc>
                <a:spcPct val="90000"/>
              </a:lnSpc>
              <a:buClr>
                <a:srgbClr val="FF0066"/>
              </a:buClr>
              <a:buSzPct val="85000"/>
              <a:buNone/>
            </a:pPr>
            <a:endParaRPr kumimoji="0" lang="fr-FR" sz="2400" dirty="0" smtClean="0">
              <a:ea typeface="ＭＳ Ｐゴシック" pitchFamily="-65" charset="-128"/>
            </a:endParaRPr>
          </a:p>
          <a:p>
            <a:pPr eaLnBrk="1" hangingPunct="1">
              <a:lnSpc>
                <a:spcPct val="90000"/>
              </a:lnSpc>
              <a:buClr>
                <a:srgbClr val="FF0066"/>
              </a:buClr>
              <a:buSzPct val="90000"/>
              <a:buNone/>
            </a:pPr>
            <a:r>
              <a:rPr lang="fr-FR" sz="2400" dirty="0" smtClean="0">
                <a:ea typeface="ＭＳ Ｐゴシック" pitchFamily="-65" charset="-128"/>
              </a:rPr>
              <a:t>  - S</a:t>
            </a:r>
            <a:r>
              <a:rPr kumimoji="0" lang="fr-FR" sz="2400" dirty="0" smtClean="0">
                <a:ea typeface="ＭＳ Ｐゴシック" pitchFamily="-65" charset="-128"/>
              </a:rPr>
              <a:t>e laisser orienter par l ’eau  = en modifiant la forme du corps</a:t>
            </a:r>
          </a:p>
          <a:p>
            <a:pPr eaLnBrk="1" hangingPunct="1">
              <a:lnSpc>
                <a:spcPct val="90000"/>
              </a:lnSpc>
              <a:buClr>
                <a:srgbClr val="FF0066"/>
              </a:buClr>
              <a:buSzPct val="90000"/>
              <a:buNone/>
            </a:pPr>
            <a:endParaRPr kumimoji="0" lang="fr-FR" sz="2400" dirty="0" smtClean="0">
              <a:ea typeface="ＭＳ Ｐゴシック" pitchFamily="-65" charset="-128"/>
            </a:endParaRPr>
          </a:p>
          <a:p>
            <a:pPr eaLnBrk="1" hangingPunct="1">
              <a:lnSpc>
                <a:spcPct val="90000"/>
              </a:lnSpc>
              <a:buClr>
                <a:srgbClr val="FF0066"/>
              </a:buClr>
              <a:buSzPct val="90000"/>
              <a:buNone/>
            </a:pPr>
            <a:r>
              <a:rPr lang="fr-FR" sz="2400" dirty="0" smtClean="0">
                <a:ea typeface="ＭＳ Ｐゴシック" pitchFamily="-65" charset="-128"/>
              </a:rPr>
              <a:t>  - R</a:t>
            </a:r>
            <a:r>
              <a:rPr kumimoji="0" lang="fr-FR" sz="2400" dirty="0" smtClean="0">
                <a:ea typeface="ＭＳ Ｐゴシック" pitchFamily="-65" charset="-128"/>
              </a:rPr>
              <a:t>echercher toutes les orientations = (apnée pour certaines)</a:t>
            </a:r>
          </a:p>
          <a:p>
            <a:pPr eaLnBrk="1" hangingPunct="1">
              <a:lnSpc>
                <a:spcPct val="90000"/>
              </a:lnSpc>
              <a:buClr>
                <a:srgbClr val="FF0066"/>
              </a:buClr>
            </a:pPr>
            <a:endParaRPr kumimoji="0" lang="fr-FR" dirty="0" smtClean="0">
              <a:ea typeface="ＭＳ Ｐゴシック" pitchFamily="-65"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2736304"/>
          </a:xfrm>
          <a:solidFill>
            <a:schemeClr val="accent3">
              <a:lumMod val="40000"/>
              <a:lumOff val="60000"/>
            </a:schemeClr>
          </a:solidFill>
        </p:spPr>
        <p:txBody>
          <a:bodyPr>
            <a:normAutofit fontScale="90000"/>
          </a:bodyPr>
          <a:lstStyle/>
          <a:p>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2000" dirty="0" smtClean="0"/>
              <a:t/>
            </a:r>
            <a:br>
              <a:rPr lang="fr-FR" sz="2000" dirty="0" smtClean="0"/>
            </a:br>
            <a:r>
              <a:rPr lang="fr-FR" sz="2200" dirty="0" smtClean="0"/>
              <a:t/>
            </a:r>
            <a:br>
              <a:rPr lang="fr-FR" sz="2200" dirty="0" smtClean="0"/>
            </a:br>
            <a:r>
              <a:rPr lang="fr-FR" sz="2200" dirty="0" smtClean="0"/>
              <a:t/>
            </a:r>
            <a:br>
              <a:rPr lang="fr-FR" sz="2200" dirty="0" smtClean="0"/>
            </a:br>
            <a:r>
              <a:rPr lang="fr-FR" sz="2200" dirty="0" smtClean="0"/>
              <a:t>Un film de 18 minutes montre des élèves qui sont confrontés aux tâches proposées dans la fiche de construction</a:t>
            </a:r>
            <a:br>
              <a:rPr lang="fr-FR" sz="2200" dirty="0" smtClean="0"/>
            </a:br>
            <a:r>
              <a:rPr lang="fr-FR" sz="2200" dirty="0" smtClean="0">
                <a:hlinkClick r:id="rId2"/>
              </a:rPr>
              <a:t>"Apprendre à nager comme on a appris à marcher en grande profondeur et sans matériel pour devenir toujours meilleur nageur"</a:t>
            </a:r>
            <a:r>
              <a:rPr lang="fr-FR" sz="2200" dirty="0" smtClean="0"/>
              <a:t>  </a:t>
            </a:r>
            <a:r>
              <a:rPr lang="fr-FR" sz="2700" dirty="0" smtClean="0"/>
              <a:t/>
            </a:r>
            <a:br>
              <a:rPr lang="fr-FR" sz="2700" dirty="0" smtClean="0"/>
            </a:br>
            <a:r>
              <a:rPr lang="fr-FR" sz="1800" dirty="0" smtClean="0"/>
              <a:t/>
            </a:r>
            <a:br>
              <a:rPr lang="fr-FR" sz="1800" dirty="0" smtClean="0"/>
            </a:br>
            <a:r>
              <a:rPr lang="fr-FR" sz="2200" dirty="0" smtClean="0"/>
              <a:t/>
            </a:r>
            <a:br>
              <a:rPr lang="fr-FR" sz="2200" dirty="0" smtClean="0"/>
            </a:br>
            <a:r>
              <a:rPr lang="fr-FR" sz="2200" dirty="0" smtClean="0"/>
              <a:t/>
            </a:r>
            <a:br>
              <a:rPr lang="fr-FR" sz="2200" dirty="0" smtClean="0"/>
            </a:br>
            <a:r>
              <a:rPr lang="fr-FR" dirty="0" smtClean="0"/>
              <a:t/>
            </a:r>
            <a:br>
              <a:rPr lang="fr-FR" dirty="0" smtClean="0"/>
            </a:br>
            <a:r>
              <a:rPr lang="fr-FR" dirty="0" smtClean="0"/>
              <a:t/>
            </a:r>
            <a:br>
              <a:rPr lang="fr-FR" dirty="0" smtClean="0"/>
            </a:br>
            <a:endParaRPr lang="fr-FR" dirty="0"/>
          </a:p>
        </p:txBody>
      </p:sp>
      <p:pic>
        <p:nvPicPr>
          <p:cNvPr id="5" name="Espace réservé du contenu 4"/>
          <p:cNvPicPr>
            <a:picLocks noGrp="1"/>
          </p:cNvPicPr>
          <p:nvPr>
            <p:ph idx="1"/>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4716016" y="3645024"/>
            <a:ext cx="4284983" cy="3024336"/>
          </a:xfrm>
          <a:prstGeom prst="rect">
            <a:avLst/>
          </a:prstGeom>
          <a:ln>
            <a:noFill/>
          </a:ln>
          <a:effectLst>
            <a:outerShdw blurRad="292100" dist="139700" dir="2700000" algn="tl" rotWithShape="0">
              <a:srgbClr val="333333">
                <a:alpha val="65000"/>
              </a:srgbClr>
            </a:outerShdw>
          </a:effectLst>
        </p:spPr>
      </p:pic>
      <p:pic>
        <p:nvPicPr>
          <p:cNvPr id="6" name="Image 5"/>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179512" y="3645024"/>
            <a:ext cx="4248472" cy="30243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12776"/>
          </a:xfrm>
          <a:solidFill>
            <a:schemeClr val="accent3">
              <a:lumMod val="40000"/>
              <a:lumOff val="60000"/>
            </a:schemeClr>
          </a:solidFill>
        </p:spPr>
        <p:txBody>
          <a:bodyPr>
            <a:noAutofit/>
          </a:bodyPr>
          <a:lstStyle/>
          <a:p>
            <a:r>
              <a:rPr lang="fr-FR" sz="2800" dirty="0" smtClean="0"/>
              <a:t/>
            </a:r>
            <a:br>
              <a:rPr lang="fr-FR" sz="2800" dirty="0" smtClean="0"/>
            </a:br>
            <a:r>
              <a:rPr lang="fr-FR" sz="2800" b="1" dirty="0" smtClean="0"/>
              <a:t>La construction du « Corps projectile-Propulseur »</a:t>
            </a:r>
            <a:endParaRPr lang="fr-FR" sz="2800" b="1" dirty="0"/>
          </a:p>
        </p:txBody>
      </p:sp>
      <p:sp>
        <p:nvSpPr>
          <p:cNvPr id="3" name="Espace réservé du contenu 2"/>
          <p:cNvSpPr>
            <a:spLocks noGrp="1"/>
          </p:cNvSpPr>
          <p:nvPr>
            <p:ph idx="1"/>
          </p:nvPr>
        </p:nvSpPr>
        <p:spPr>
          <a:xfrm>
            <a:off x="457200" y="1700808"/>
            <a:ext cx="8229600" cy="4623792"/>
          </a:xfrm>
        </p:spPr>
        <p:txBody>
          <a:bodyPr>
            <a:normAutofit/>
          </a:bodyPr>
          <a:lstStyle/>
          <a:p>
            <a:r>
              <a:rPr lang="fr-FR" sz="2400" dirty="0" smtClean="0"/>
              <a:t>Nager, c'est à la fois passer à travers l'eau pour être le moins possible freiné et pouvoir prendre appui périodiquement sur des masses d'eau pour communiquer à l'ensemble du corps des accélérations destinées à compenser les freinages.</a:t>
            </a:r>
          </a:p>
          <a:p>
            <a:pPr>
              <a:buNone/>
            </a:pPr>
            <a:endParaRPr lang="fr-FR" sz="2400" dirty="0" smtClean="0"/>
          </a:p>
          <a:p>
            <a:r>
              <a:rPr lang="fr-FR" sz="2400" dirty="0" smtClean="0"/>
              <a:t>La construction du « Corps projectile-Propulseur » c’est construire les solutions qui permettent de limiter les pertes de vitesse et d’optimiser les accélérations </a:t>
            </a:r>
            <a:endParaRPr lang="fr-F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0" y="0"/>
            <a:ext cx="9144000" cy="1772816"/>
          </a:xfrm>
          <a:solidFill>
            <a:schemeClr val="accent3">
              <a:lumMod val="40000"/>
              <a:lumOff val="60000"/>
            </a:schemeClr>
          </a:solidFill>
        </p:spPr>
        <p:txBody>
          <a:bodyPr>
            <a:noAutofit/>
          </a:bodyPr>
          <a:lstStyle/>
          <a:p>
            <a:r>
              <a:rPr lang="fr-FR" sz="2400" b="1" dirty="0" smtClean="0">
                <a:solidFill>
                  <a:schemeClr val="tx1"/>
                </a:solidFill>
              </a:rPr>
              <a:t/>
            </a:r>
            <a:br>
              <a:rPr lang="fr-FR" sz="2400" b="1" dirty="0" smtClean="0">
                <a:solidFill>
                  <a:schemeClr val="tx1"/>
                </a:solidFill>
              </a:rPr>
            </a:br>
            <a:r>
              <a:rPr lang="fr-FR" sz="2400" b="1" dirty="0" smtClean="0"/>
              <a:t>La propulsion du nageur </a:t>
            </a:r>
            <a:r>
              <a:rPr lang="fr-FR" sz="2400" b="1" dirty="0" smtClean="0">
                <a:solidFill>
                  <a:schemeClr val="tx1"/>
                </a:solidFill>
              </a:rPr>
              <a:t/>
            </a:r>
            <a:br>
              <a:rPr lang="fr-FR" sz="2400" b="1" dirty="0" smtClean="0">
                <a:solidFill>
                  <a:schemeClr val="tx1"/>
                </a:solidFill>
              </a:rPr>
            </a:br>
            <a:r>
              <a:rPr lang="fr-FR" sz="2000" b="1" dirty="0" smtClean="0"/>
              <a:t>Les phases d’accélérations sont brèves et les non propulsives toujours plus longues</a:t>
            </a:r>
            <a:r>
              <a:rPr lang="fr-FR" sz="2000" dirty="0" smtClean="0"/>
              <a:t>.  Le nageur progresse toujours plus en distance pendant les phases non propulsives,  d’où l’intérêt de rechercher la posture entraînant la moindre décélération </a:t>
            </a:r>
            <a:br>
              <a:rPr lang="fr-FR" sz="2000" dirty="0" smtClean="0"/>
            </a:br>
            <a:endParaRPr lang="fr-FR" sz="2000" dirty="0"/>
          </a:p>
        </p:txBody>
      </p:sp>
      <p:sp>
        <p:nvSpPr>
          <p:cNvPr id="7" name="Espace réservé du contenu 6"/>
          <p:cNvSpPr>
            <a:spLocks noGrp="1"/>
          </p:cNvSpPr>
          <p:nvPr>
            <p:ph idx="1"/>
          </p:nvPr>
        </p:nvSpPr>
        <p:spPr>
          <a:xfrm>
            <a:off x="827584" y="2276872"/>
            <a:ext cx="7344816" cy="3849291"/>
          </a:xfrm>
        </p:spPr>
        <p:txBody>
          <a:bodyPr/>
          <a:lstStyle/>
          <a:p>
            <a:endParaRPr lang="fr-FR" dirty="0"/>
          </a:p>
        </p:txBody>
      </p:sp>
      <p:pic>
        <p:nvPicPr>
          <p:cNvPr id="5" name="Image 4" descr="C:\Users\Begotti\Desktop\Trajectoire main droite (points rouges), trajectoire main gauche (croix bleues).jpg"/>
          <p:cNvPicPr/>
          <p:nvPr/>
        </p:nvPicPr>
        <p:blipFill>
          <a:blip r:embed="rId2" cstate="print"/>
          <a:srcRect/>
          <a:stretch>
            <a:fillRect/>
          </a:stretch>
        </p:blipFill>
        <p:spPr bwMode="auto">
          <a:xfrm>
            <a:off x="827584" y="1988840"/>
            <a:ext cx="7344816"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a:solidFill>
            <a:schemeClr val="accent3">
              <a:lumMod val="40000"/>
              <a:lumOff val="60000"/>
            </a:schemeClr>
          </a:solidFill>
        </p:spPr>
        <p:txBody>
          <a:bodyPr>
            <a:normAutofit fontScale="90000"/>
          </a:bodyPr>
          <a:lstStyle/>
          <a:p>
            <a:r>
              <a:rPr lang="fr-FR" sz="2800" b="1" dirty="0" smtClean="0"/>
              <a:t>Objectifs intermédiaires à la construction du « corps projectile-propulseur »</a:t>
            </a:r>
            <a:endParaRPr lang="fr-FR" sz="2800" b="1" dirty="0"/>
          </a:p>
        </p:txBody>
      </p:sp>
      <p:sp>
        <p:nvSpPr>
          <p:cNvPr id="3" name="Espace réservé du contenu 2"/>
          <p:cNvSpPr>
            <a:spLocks noGrp="1"/>
          </p:cNvSpPr>
          <p:nvPr>
            <p:ph idx="1"/>
          </p:nvPr>
        </p:nvSpPr>
        <p:spPr>
          <a:xfrm>
            <a:off x="457200" y="980728"/>
            <a:ext cx="8229600" cy="5877272"/>
          </a:xfrm>
        </p:spPr>
        <p:txBody>
          <a:bodyPr>
            <a:normAutofit fontScale="92500" lnSpcReduction="20000"/>
          </a:bodyPr>
          <a:lstStyle/>
          <a:p>
            <a:r>
              <a:rPr lang="fr-FR" sz="2200" dirty="0" smtClean="0">
                <a:ea typeface="ＭＳ Ｐゴシック" pitchFamily="-65" charset="-128"/>
              </a:rPr>
              <a:t>Orienter les entrées dans l’eau </a:t>
            </a:r>
          </a:p>
          <a:p>
            <a:endParaRPr lang="fr-FR" sz="2200" dirty="0" smtClean="0">
              <a:ea typeface="ＭＳ Ｐゴシック" pitchFamily="-65" charset="-128"/>
            </a:endParaRPr>
          </a:p>
          <a:p>
            <a:r>
              <a:rPr lang="fr-FR" sz="2200" dirty="0" smtClean="0">
                <a:solidFill>
                  <a:schemeClr val="tx2"/>
                </a:solidFill>
                <a:ea typeface="ＭＳ Ｐゴシック" pitchFamily="-65" charset="-128"/>
              </a:rPr>
              <a:t>Construire des postures (indéformabilité, alignement</a:t>
            </a:r>
            <a:r>
              <a:rPr lang="fr-FR" sz="2200" dirty="0" smtClean="0">
                <a:ea typeface="ＭＳ Ｐゴシック" pitchFamily="-65" charset="-128"/>
              </a:rPr>
              <a:t>)</a:t>
            </a:r>
          </a:p>
          <a:p>
            <a:endParaRPr lang="fr-FR" sz="2200" dirty="0" smtClean="0">
              <a:ea typeface="ＭＳ Ｐゴシック" pitchFamily="-65" charset="-128"/>
            </a:endParaRPr>
          </a:p>
          <a:p>
            <a:r>
              <a:rPr lang="fr-FR" sz="2200" dirty="0" smtClean="0">
                <a:ea typeface="ＭＳ Ｐゴシック" pitchFamily="-65" charset="-128"/>
              </a:rPr>
              <a:t>Orienter ses trajectoires ( construire un gouvernail de profondeur)</a:t>
            </a:r>
          </a:p>
          <a:p>
            <a:endParaRPr lang="fr-FR" sz="2200" dirty="0" smtClean="0">
              <a:ea typeface="ＭＳ Ｐゴシック" pitchFamily="-65" charset="-128"/>
            </a:endParaRPr>
          </a:p>
          <a:p>
            <a:r>
              <a:rPr lang="fr-FR" sz="2200" dirty="0" smtClean="0">
                <a:solidFill>
                  <a:schemeClr val="tx2"/>
                </a:solidFill>
                <a:ea typeface="ＭＳ Ｐゴシック" pitchFamily="-65" charset="-128"/>
              </a:rPr>
              <a:t>Construire une vitesse initiale (chute, saut, plongeon)</a:t>
            </a:r>
          </a:p>
          <a:p>
            <a:endParaRPr lang="fr-FR" sz="2200" dirty="0" smtClean="0">
              <a:solidFill>
                <a:schemeClr val="tx2"/>
              </a:solidFill>
              <a:ea typeface="ＭＳ Ｐゴシック" pitchFamily="-65" charset="-128"/>
            </a:endParaRPr>
          </a:p>
          <a:p>
            <a:r>
              <a:rPr lang="fr-FR" sz="2200" dirty="0" smtClean="0">
                <a:ea typeface="ＭＳ Ｐゴシック" pitchFamily="-65" charset="-128"/>
              </a:rPr>
              <a:t>Rechercher la plus grande vitesse initiale (impulsions)</a:t>
            </a:r>
          </a:p>
          <a:p>
            <a:endParaRPr lang="fr-FR" sz="2200" dirty="0" smtClean="0">
              <a:ea typeface="ＭＳ Ｐゴシック" pitchFamily="-65" charset="-128"/>
            </a:endParaRPr>
          </a:p>
          <a:p>
            <a:r>
              <a:rPr lang="fr-FR" sz="2200" dirty="0" smtClean="0">
                <a:solidFill>
                  <a:schemeClr val="tx2"/>
                </a:solidFill>
                <a:ea typeface="ＭＳ Ｐゴシック" pitchFamily="-65" charset="-128"/>
              </a:rPr>
              <a:t>Réduire la perte inéluctable de vitesse (s’aligner, se rendre indéformable, s’immerger)</a:t>
            </a:r>
          </a:p>
          <a:p>
            <a:endParaRPr lang="fr-FR" sz="2200" dirty="0" smtClean="0">
              <a:solidFill>
                <a:schemeClr val="tx2"/>
              </a:solidFill>
              <a:ea typeface="ＭＳ Ｐゴシック" pitchFamily="-65" charset="-128"/>
            </a:endParaRPr>
          </a:p>
          <a:p>
            <a:r>
              <a:rPr lang="fr-FR" sz="2200" dirty="0" smtClean="0">
                <a:ea typeface="ＭＳ Ｐゴシック" pitchFamily="-65" charset="-128"/>
              </a:rPr>
              <a:t>S’accélérer en conservant la posture (fixer la tête)</a:t>
            </a:r>
          </a:p>
          <a:p>
            <a:endParaRPr lang="fr-FR" sz="2200" dirty="0" smtClean="0">
              <a:ea typeface="ＭＳ Ｐゴシック" pitchFamily="-65" charset="-128"/>
            </a:endParaRPr>
          </a:p>
          <a:p>
            <a:r>
              <a:rPr lang="fr-FR" sz="2200" dirty="0" smtClean="0">
                <a:solidFill>
                  <a:schemeClr val="tx2"/>
                </a:solidFill>
                <a:ea typeface="ＭＳ Ｐゴシック" pitchFamily="-65" charset="-128"/>
              </a:rPr>
              <a:t>Expirer – Ventiler</a:t>
            </a:r>
          </a:p>
          <a:p>
            <a:endParaRPr lang="fr-FR" sz="2200" dirty="0" smtClean="0">
              <a:solidFill>
                <a:schemeClr val="tx2"/>
              </a:solidFill>
              <a:ea typeface="ＭＳ Ｐゴシック" pitchFamily="-65" charset="-128"/>
            </a:endParaRPr>
          </a:p>
          <a:p>
            <a:r>
              <a:rPr lang="fr-FR" sz="2200" dirty="0" smtClean="0">
                <a:ea typeface="ＭＳ Ｐゴシック" pitchFamily="-65" charset="-128"/>
              </a:rPr>
              <a:t>Construire la pâle, son orientation, sa direction, la force d’intensité croissante : l’efficacité propulsive</a:t>
            </a:r>
          </a:p>
          <a:p>
            <a:endParaRPr lang="fr-FR" dirty="0" smtClean="0">
              <a:ea typeface="ＭＳ Ｐゴシック" pitchFamily="-65" charset="-128"/>
            </a:endParaRP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994122"/>
          </a:xfrm>
        </p:spPr>
        <p:txBody>
          <a:bodyPr>
            <a:normAutofit fontScale="90000"/>
          </a:bodyPr>
          <a:lstStyle/>
          <a:p>
            <a:r>
              <a:rPr lang="fr-FR" sz="3200" b="1" dirty="0" smtClean="0"/>
              <a:t>Niveau 2 : </a:t>
            </a:r>
            <a:br>
              <a:rPr lang="fr-FR" sz="3200" b="1" dirty="0" smtClean="0"/>
            </a:br>
            <a:r>
              <a:rPr lang="fr-FR" sz="3200" b="1" dirty="0" smtClean="0"/>
              <a:t>« la construction du corps projectile »</a:t>
            </a:r>
            <a:r>
              <a:rPr lang="fr-FR" sz="3200" dirty="0" smtClean="0"/>
              <a:t/>
            </a:r>
            <a:br>
              <a:rPr lang="fr-FR" sz="3200" dirty="0" smtClean="0"/>
            </a:br>
            <a:r>
              <a:rPr lang="fr-FR" sz="2200" dirty="0" smtClean="0"/>
              <a:t>« Devenir nageur »</a:t>
            </a:r>
            <a:r>
              <a:rPr lang="fr-FR" sz="3200" dirty="0" smtClean="0"/>
              <a:t/>
            </a:r>
            <a:br>
              <a:rPr lang="fr-FR" sz="3200" dirty="0" smtClean="0"/>
            </a:br>
            <a:r>
              <a:rPr lang="fr-FR" sz="3200" b="1" dirty="0" smtClean="0">
                <a:solidFill>
                  <a:schemeClr val="tx2"/>
                </a:solidFill>
              </a:rPr>
              <a:t> </a:t>
            </a:r>
            <a:endParaRPr lang="fr-FR" sz="3200" b="1" dirty="0">
              <a:solidFill>
                <a:schemeClr val="tx2"/>
              </a:solidFill>
            </a:endParaRPr>
          </a:p>
        </p:txBody>
      </p:sp>
      <p:sp>
        <p:nvSpPr>
          <p:cNvPr id="5" name="Espace réservé du contenu 4"/>
          <p:cNvSpPr>
            <a:spLocks noGrp="1"/>
          </p:cNvSpPr>
          <p:nvPr>
            <p:ph sz="half" idx="1"/>
          </p:nvPr>
        </p:nvSpPr>
        <p:spPr>
          <a:xfrm>
            <a:off x="457200" y="1196752"/>
            <a:ext cx="4038600" cy="5400600"/>
          </a:xfrm>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p>
            <a:pPr>
              <a:buNone/>
            </a:pPr>
            <a:r>
              <a:rPr lang="fr-FR" sz="6200" b="1" dirty="0" smtClean="0">
                <a:solidFill>
                  <a:schemeClr val="tx1"/>
                </a:solidFill>
              </a:rPr>
              <a:t>Problèmes rencontrés et nature de l’obstacle :</a:t>
            </a:r>
          </a:p>
          <a:p>
            <a:pPr>
              <a:buNone/>
            </a:pPr>
            <a:endParaRPr lang="fr-FR" sz="6200" b="1" dirty="0">
              <a:solidFill>
                <a:schemeClr val="tx1"/>
              </a:solidFill>
            </a:endParaRPr>
          </a:p>
          <a:p>
            <a:pPr>
              <a:buFontTx/>
              <a:buChar char="-"/>
            </a:pPr>
            <a:r>
              <a:rPr lang="fr-FR" sz="6200" dirty="0" smtClean="0">
                <a:solidFill>
                  <a:schemeClr val="tx1"/>
                </a:solidFill>
              </a:rPr>
              <a:t>Effondrement postural dès que les pieds quittent le sol</a:t>
            </a:r>
          </a:p>
          <a:p>
            <a:pPr>
              <a:buNone/>
            </a:pPr>
            <a:endParaRPr lang="fr-FR" sz="6200" dirty="0" smtClean="0">
              <a:solidFill>
                <a:schemeClr val="tx1"/>
              </a:solidFill>
            </a:endParaRPr>
          </a:p>
          <a:p>
            <a:pPr>
              <a:buFontTx/>
              <a:buChar char="-"/>
            </a:pPr>
            <a:r>
              <a:rPr lang="fr-FR" sz="6200" dirty="0" smtClean="0">
                <a:solidFill>
                  <a:schemeClr val="tx1"/>
                </a:solidFill>
              </a:rPr>
              <a:t>La perception de soi dans l’eau</a:t>
            </a:r>
          </a:p>
          <a:p>
            <a:pPr>
              <a:buFontTx/>
              <a:buChar char="-"/>
            </a:pPr>
            <a:endParaRPr lang="fr-FR" sz="6200" dirty="0">
              <a:solidFill>
                <a:schemeClr val="tx1"/>
              </a:solidFill>
            </a:endParaRPr>
          </a:p>
          <a:p>
            <a:pPr>
              <a:buFontTx/>
              <a:buChar char="-"/>
            </a:pPr>
            <a:r>
              <a:rPr lang="fr-FR" sz="6200" dirty="0" smtClean="0">
                <a:solidFill>
                  <a:schemeClr val="tx1"/>
                </a:solidFill>
              </a:rPr>
              <a:t>La non construction du « corps flottant »</a:t>
            </a:r>
          </a:p>
          <a:p>
            <a:pPr>
              <a:buNone/>
            </a:pPr>
            <a:r>
              <a:rPr lang="fr-FR" sz="4200" b="1" dirty="0" smtClean="0">
                <a:solidFill>
                  <a:srgbClr val="C00000"/>
                </a:solidFill>
              </a:rPr>
              <a:t> </a:t>
            </a:r>
          </a:p>
          <a:p>
            <a:pPr>
              <a:buNone/>
            </a:pPr>
            <a:endParaRPr lang="fr-FR" sz="2600" dirty="0" smtClean="0">
              <a:solidFill>
                <a:schemeClr val="accent1"/>
              </a:solidFill>
            </a:endParaRPr>
          </a:p>
          <a:p>
            <a:pPr>
              <a:buNone/>
            </a:pPr>
            <a:endParaRPr lang="fr-FR" dirty="0" smtClean="0">
              <a:solidFill>
                <a:schemeClr val="tx1"/>
              </a:solidFill>
            </a:endParaRPr>
          </a:p>
          <a:p>
            <a:endParaRPr lang="fr-FR" dirty="0"/>
          </a:p>
        </p:txBody>
      </p:sp>
      <p:sp>
        <p:nvSpPr>
          <p:cNvPr id="6" name="Espace réservé du contenu 5"/>
          <p:cNvSpPr>
            <a:spLocks noGrp="1"/>
          </p:cNvSpPr>
          <p:nvPr>
            <p:ph sz="half" idx="2"/>
          </p:nvPr>
        </p:nvSpPr>
        <p:spPr>
          <a:xfrm>
            <a:off x="4648200" y="1196752"/>
            <a:ext cx="4244280" cy="5400600"/>
          </a:xfrm>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p>
            <a:pPr>
              <a:buNone/>
            </a:pPr>
            <a:r>
              <a:rPr lang="fr-FR" sz="6200" b="1" dirty="0" smtClean="0">
                <a:solidFill>
                  <a:schemeClr val="tx1"/>
                </a:solidFill>
              </a:rPr>
              <a:t>Pour dépasser ce qui fait l’obstacle :</a:t>
            </a:r>
          </a:p>
          <a:p>
            <a:pPr>
              <a:buNone/>
            </a:pPr>
            <a:endParaRPr lang="fr-FR" sz="6200" b="1" dirty="0" smtClean="0">
              <a:solidFill>
                <a:schemeClr val="tx1"/>
              </a:solidFill>
            </a:endParaRPr>
          </a:p>
          <a:p>
            <a:pPr>
              <a:buNone/>
            </a:pPr>
            <a:r>
              <a:rPr lang="fr-FR" sz="6200" b="1" dirty="0">
                <a:solidFill>
                  <a:schemeClr val="tx1"/>
                </a:solidFill>
              </a:rPr>
              <a:t> </a:t>
            </a:r>
            <a:r>
              <a:rPr lang="fr-FR" sz="6200" b="1" dirty="0" smtClean="0">
                <a:solidFill>
                  <a:schemeClr val="tx1"/>
                </a:solidFill>
              </a:rPr>
              <a:t>Construire la posture  </a:t>
            </a:r>
          </a:p>
          <a:p>
            <a:pPr>
              <a:buNone/>
            </a:pPr>
            <a:r>
              <a:rPr lang="fr-FR" sz="6200" b="1" dirty="0" smtClean="0">
                <a:solidFill>
                  <a:schemeClr val="tx1"/>
                </a:solidFill>
              </a:rPr>
              <a:t>     </a:t>
            </a:r>
          </a:p>
          <a:p>
            <a:pPr>
              <a:buNone/>
            </a:pPr>
            <a:r>
              <a:rPr lang="fr-FR" sz="6200" b="1" dirty="0" smtClean="0">
                <a:solidFill>
                  <a:schemeClr val="tx1"/>
                </a:solidFill>
              </a:rPr>
              <a:t> Limiter la perte de vitesse</a:t>
            </a:r>
            <a:r>
              <a:rPr lang="fr-FR" sz="6200" dirty="0" smtClean="0">
                <a:solidFill>
                  <a:schemeClr val="tx1"/>
                </a:solidFill>
              </a:rPr>
              <a:t> </a:t>
            </a:r>
            <a:r>
              <a:rPr lang="fr-FR" sz="6200" b="1" dirty="0" smtClean="0">
                <a:solidFill>
                  <a:schemeClr val="tx1"/>
                </a:solidFill>
              </a:rPr>
              <a:t>à partir d’une vitesse préalablement acquise</a:t>
            </a:r>
          </a:p>
          <a:p>
            <a:pPr>
              <a:buNone/>
            </a:pPr>
            <a:endParaRPr lang="fr-FR" sz="6200" dirty="0" smtClean="0">
              <a:solidFill>
                <a:schemeClr val="tx1"/>
              </a:solidFill>
            </a:endParaRPr>
          </a:p>
          <a:p>
            <a:r>
              <a:rPr lang="fr-FR" sz="6200" dirty="0" smtClean="0">
                <a:solidFill>
                  <a:schemeClr val="tx1"/>
                </a:solidFill>
              </a:rPr>
              <a:t>Aligner l’axe de son corps sur l’axe de son déplacement</a:t>
            </a:r>
          </a:p>
          <a:p>
            <a:endParaRPr lang="fr-FR" sz="6200" dirty="0" smtClean="0">
              <a:solidFill>
                <a:schemeClr val="tx1"/>
              </a:solidFill>
            </a:endParaRPr>
          </a:p>
          <a:p>
            <a:r>
              <a:rPr lang="fr-FR" sz="6200" dirty="0" smtClean="0">
                <a:solidFill>
                  <a:schemeClr val="tx1"/>
                </a:solidFill>
              </a:rPr>
              <a:t>Se rendre indéformable </a:t>
            </a:r>
          </a:p>
          <a:p>
            <a:endParaRPr lang="fr-FR" sz="6200" dirty="0" smtClean="0">
              <a:solidFill>
                <a:schemeClr val="tx1"/>
              </a:solidFill>
            </a:endParaRPr>
          </a:p>
          <a:p>
            <a:r>
              <a:rPr lang="fr-FR" sz="6200" dirty="0" smtClean="0">
                <a:solidFill>
                  <a:schemeClr val="tx1"/>
                </a:solidFill>
              </a:rPr>
              <a:t>S’immerger</a:t>
            </a:r>
          </a:p>
          <a:p>
            <a:pPr>
              <a:buNone/>
            </a:pPr>
            <a:endParaRPr lang="fr-FR" sz="3800" dirty="0" smtClean="0">
              <a:solidFill>
                <a:schemeClr val="tx1"/>
              </a:solidFill>
            </a:endParaRPr>
          </a:p>
          <a:p>
            <a:pPr>
              <a:buNone/>
            </a:pPr>
            <a:r>
              <a:rPr lang="fr-FR" sz="3800" dirty="0" smtClean="0">
                <a:solidFill>
                  <a:schemeClr val="tx1"/>
                </a:solidFill>
              </a:rPr>
              <a:t> </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3" name="Rectangle 2"/>
          <p:cNvSpPr>
            <a:spLocks noGrp="1" noChangeArrowheads="1"/>
          </p:cNvSpPr>
          <p:nvPr>
            <p:ph type="title"/>
          </p:nvPr>
        </p:nvSpPr>
        <p:spPr>
          <a:xfrm>
            <a:off x="685800" y="260351"/>
            <a:ext cx="7772400" cy="864394"/>
          </a:xfrm>
        </p:spPr>
        <p:txBody>
          <a:bodyPr>
            <a:normAutofit/>
          </a:bodyPr>
          <a:lstStyle/>
          <a:p>
            <a:pPr eaLnBrk="1" hangingPunct="1"/>
            <a:r>
              <a:rPr lang="fr-FR" sz="2400" b="1" dirty="0" smtClean="0">
                <a:ea typeface="ＭＳ Ｐゴシック" pitchFamily="-65" charset="-128"/>
              </a:rPr>
              <a:t>OBJECTIFS  INTERMEDIAIRES  (au niveau 2)</a:t>
            </a:r>
          </a:p>
        </p:txBody>
      </p:sp>
      <p:sp>
        <p:nvSpPr>
          <p:cNvPr id="522244" name="Rectangle 3"/>
          <p:cNvSpPr>
            <a:spLocks noGrp="1" noChangeArrowheads="1"/>
          </p:cNvSpPr>
          <p:nvPr>
            <p:ph type="body" idx="1"/>
          </p:nvPr>
        </p:nvSpPr>
        <p:spPr>
          <a:xfrm>
            <a:off x="457200" y="1196752"/>
            <a:ext cx="8229600" cy="5184576"/>
          </a:xfrm>
        </p:spPr>
        <p:style>
          <a:lnRef idx="1">
            <a:schemeClr val="accent3"/>
          </a:lnRef>
          <a:fillRef idx="2">
            <a:schemeClr val="accent3"/>
          </a:fillRef>
          <a:effectRef idx="1">
            <a:schemeClr val="accent3"/>
          </a:effectRef>
          <a:fontRef idx="minor">
            <a:schemeClr val="dk1"/>
          </a:fontRef>
        </p:style>
        <p:txBody>
          <a:bodyPr/>
          <a:lstStyle/>
          <a:p>
            <a:pPr eaLnBrk="1" hangingPunct="1"/>
            <a:r>
              <a:rPr lang="fr-FR" sz="2400" dirty="0" smtClean="0">
                <a:ea typeface="ＭＳ Ｐゴシック" pitchFamily="-65" charset="-128"/>
              </a:rPr>
              <a:t>Orienter les entrées dans l’eau</a:t>
            </a:r>
          </a:p>
          <a:p>
            <a:pPr eaLnBrk="1" hangingPunct="1">
              <a:buNone/>
            </a:pPr>
            <a:r>
              <a:rPr lang="fr-FR" sz="2400" dirty="0" smtClean="0">
                <a:ea typeface="ＭＳ Ｐゴシック" pitchFamily="-65" charset="-128"/>
              </a:rPr>
              <a:t> </a:t>
            </a:r>
          </a:p>
          <a:p>
            <a:pPr eaLnBrk="1" hangingPunct="1"/>
            <a:r>
              <a:rPr lang="fr-FR" sz="2400" dirty="0" smtClean="0">
                <a:ea typeface="ＭＳ Ｐゴシック" pitchFamily="-65" charset="-128"/>
              </a:rPr>
              <a:t>Construire des postures (indéformabilité)</a:t>
            </a:r>
          </a:p>
          <a:p>
            <a:pPr eaLnBrk="1" hangingPunct="1"/>
            <a:endParaRPr lang="fr-FR" sz="2400" dirty="0" smtClean="0">
              <a:ea typeface="ＭＳ Ｐゴシック" pitchFamily="-65" charset="-128"/>
            </a:endParaRPr>
          </a:p>
          <a:p>
            <a:pPr eaLnBrk="1" hangingPunct="1"/>
            <a:r>
              <a:rPr lang="fr-FR" sz="2400" dirty="0" smtClean="0">
                <a:ea typeface="ＭＳ Ｐゴシック" pitchFamily="-65" charset="-128"/>
              </a:rPr>
              <a:t>Orienter ses trajectoires (gouvernail)</a:t>
            </a:r>
          </a:p>
          <a:p>
            <a:pPr eaLnBrk="1" hangingPunct="1"/>
            <a:endParaRPr lang="fr-FR" sz="2400" dirty="0" smtClean="0">
              <a:ea typeface="ＭＳ Ｐゴシック" pitchFamily="-65" charset="-128"/>
            </a:endParaRPr>
          </a:p>
          <a:p>
            <a:pPr eaLnBrk="1" hangingPunct="1"/>
            <a:r>
              <a:rPr lang="fr-FR" sz="2400" dirty="0" smtClean="0">
                <a:ea typeface="ＭＳ Ｐゴシック" pitchFamily="-65" charset="-128"/>
              </a:rPr>
              <a:t>Construire une vitesse initiale (chute)</a:t>
            </a:r>
          </a:p>
          <a:p>
            <a:pPr eaLnBrk="1" hangingPunct="1"/>
            <a:endParaRPr lang="fr-FR" sz="2400" dirty="0" smtClean="0">
              <a:ea typeface="ＭＳ Ｐゴシック" pitchFamily="-65" charset="-128"/>
            </a:endParaRPr>
          </a:p>
          <a:p>
            <a:pPr eaLnBrk="1" hangingPunct="1"/>
            <a:r>
              <a:rPr lang="fr-FR" sz="2400" dirty="0" smtClean="0">
                <a:ea typeface="ＭＳ Ｐゴシック" pitchFamily="-65" charset="-128"/>
              </a:rPr>
              <a:t>Rechercher la plus grande vitesse initiale (impulsions)</a:t>
            </a:r>
          </a:p>
          <a:p>
            <a:pPr eaLnBrk="1" hangingPunct="1">
              <a:buNone/>
            </a:pPr>
            <a:endParaRPr lang="fr-FR" sz="2400" dirty="0" smtClean="0">
              <a:ea typeface="ＭＳ Ｐゴシック" pitchFamily="-65" charset="-128"/>
            </a:endParaRPr>
          </a:p>
          <a:p>
            <a:pPr eaLnBrk="1" hangingPunct="1"/>
            <a:r>
              <a:rPr lang="fr-FR" sz="2400" dirty="0" smtClean="0">
                <a:ea typeface="ＭＳ Ｐゴシック" pitchFamily="-65" charset="-128"/>
              </a:rPr>
              <a:t>Réduire la perte inéluctable de vitesse</a:t>
            </a:r>
          </a:p>
          <a:p>
            <a:pPr eaLnBrk="1" hangingPunct="1"/>
            <a:endParaRPr lang="fr-FR" dirty="0" smtClean="0">
              <a:ea typeface="ＭＳ Ｐゴシック" pitchFamily="-65"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1" name="Rectangle 2"/>
          <p:cNvSpPr>
            <a:spLocks noGrp="1" noChangeArrowheads="1"/>
          </p:cNvSpPr>
          <p:nvPr>
            <p:ph type="title"/>
          </p:nvPr>
        </p:nvSpPr>
        <p:spPr>
          <a:xfrm>
            <a:off x="684213" y="0"/>
            <a:ext cx="7772400" cy="764704"/>
          </a:xfrm>
        </p:spPr>
        <p:txBody>
          <a:bodyPr>
            <a:normAutofit fontScale="90000"/>
          </a:bodyPr>
          <a:lstStyle/>
          <a:p>
            <a:pPr eaLnBrk="1" hangingPunct="1"/>
            <a:r>
              <a:rPr lang="fr-FR" sz="4000" b="1" dirty="0" smtClean="0">
                <a:ea typeface="ＭＳ Ｐゴシック" pitchFamily="-65" charset="-128"/>
              </a:rPr>
              <a:t/>
            </a:r>
            <a:br>
              <a:rPr lang="fr-FR" sz="4000" b="1" dirty="0" smtClean="0">
                <a:ea typeface="ＭＳ Ｐゴシック" pitchFamily="-65" charset="-128"/>
              </a:rPr>
            </a:br>
            <a:r>
              <a:rPr lang="fr-FR" sz="2700" b="1" dirty="0" smtClean="0">
                <a:ea typeface="ＭＳ Ｐゴシック" pitchFamily="-65" charset="-128"/>
              </a:rPr>
              <a:t>PROBLEME  PEDAGOGIQUE</a:t>
            </a:r>
          </a:p>
        </p:txBody>
      </p:sp>
      <p:sp>
        <p:nvSpPr>
          <p:cNvPr id="524292" name="Rectangle 3"/>
          <p:cNvSpPr>
            <a:spLocks noGrp="1" noChangeArrowheads="1"/>
          </p:cNvSpPr>
          <p:nvPr>
            <p:ph type="body" idx="1"/>
          </p:nvPr>
        </p:nvSpPr>
        <p:spPr>
          <a:xfrm>
            <a:off x="539750" y="1196975"/>
            <a:ext cx="8280400" cy="5256213"/>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eaLnBrk="1" hangingPunct="1"/>
            <a:r>
              <a:rPr lang="fr-FR" sz="2000" dirty="0" smtClean="0">
                <a:ea typeface="ＭＳ Ｐゴシック" pitchFamily="-65" charset="-128"/>
              </a:rPr>
              <a:t>Toucher le fond en sautant dans l’eau (en partant de plus en plus haut pour toucher un fond de plus en plus profond)</a:t>
            </a:r>
          </a:p>
          <a:p>
            <a:pPr eaLnBrk="1" hangingPunct="1">
              <a:buNone/>
            </a:pPr>
            <a:endParaRPr lang="fr-FR" sz="2000" dirty="0" smtClean="0">
              <a:ea typeface="ＭＳ Ｐゴシック" pitchFamily="-65" charset="-128"/>
            </a:endParaRPr>
          </a:p>
          <a:p>
            <a:pPr eaLnBrk="1" hangingPunct="1"/>
            <a:r>
              <a:rPr lang="fr-FR" sz="2000" dirty="0" smtClean="0">
                <a:ea typeface="ＭＳ Ｐゴシック" pitchFamily="-65" charset="-128"/>
              </a:rPr>
              <a:t>Accepter la bascule : tête plus basse que le bassin lui-même plus bas que les pieds</a:t>
            </a:r>
          </a:p>
          <a:p>
            <a:pPr eaLnBrk="1" hangingPunct="1"/>
            <a:endParaRPr lang="fr-FR" sz="2000" dirty="0" smtClean="0">
              <a:ea typeface="ＭＳ Ｐゴシック" pitchFamily="-65" charset="-128"/>
            </a:endParaRPr>
          </a:p>
          <a:p>
            <a:pPr eaLnBrk="1" hangingPunct="1"/>
            <a:r>
              <a:rPr lang="fr-FR" sz="2000" dirty="0" smtClean="0">
                <a:ea typeface="ＭＳ Ｐゴシック" pitchFamily="-65" charset="-128"/>
              </a:rPr>
              <a:t>Accepter toutes les bascules (arrière aussi)</a:t>
            </a:r>
          </a:p>
          <a:p>
            <a:pPr eaLnBrk="1" hangingPunct="1"/>
            <a:endParaRPr lang="fr-FR" sz="2000" dirty="0" smtClean="0">
              <a:ea typeface="ＭＳ Ｐゴシック" pitchFamily="-65" charset="-128"/>
            </a:endParaRPr>
          </a:p>
          <a:p>
            <a:pPr eaLnBrk="1" hangingPunct="1"/>
            <a:r>
              <a:rPr lang="fr-FR" sz="2000" dirty="0" smtClean="0">
                <a:ea typeface="ＭＳ Ｐゴシック" pitchFamily="-65" charset="-128"/>
              </a:rPr>
              <a:t>Orienter la trajectoire dans l’eau (gouvernail)</a:t>
            </a:r>
          </a:p>
          <a:p>
            <a:pPr eaLnBrk="1" hangingPunct="1"/>
            <a:endParaRPr lang="fr-FR" sz="2000" dirty="0" smtClean="0">
              <a:ea typeface="ＭＳ Ｐゴシック" pitchFamily="-65" charset="-128"/>
            </a:endParaRPr>
          </a:p>
          <a:p>
            <a:pPr eaLnBrk="1" hangingPunct="1"/>
            <a:r>
              <a:rPr lang="fr-FR" sz="2000" dirty="0" smtClean="0">
                <a:ea typeface="ＭＳ Ｐゴシック" pitchFamily="-65" charset="-128"/>
              </a:rPr>
              <a:t>Terminer les bras dans le prolongement tronc</a:t>
            </a:r>
          </a:p>
          <a:p>
            <a:pPr eaLnBrk="1" hangingPunct="1"/>
            <a:endParaRPr lang="fr-FR" sz="2000" dirty="0" smtClean="0">
              <a:ea typeface="ＭＳ Ｐゴシック" pitchFamily="-65" charset="-128"/>
            </a:endParaRPr>
          </a:p>
          <a:p>
            <a:pPr eaLnBrk="1" hangingPunct="1"/>
            <a:r>
              <a:rPr lang="fr-FR" sz="2000" dirty="0" smtClean="0">
                <a:ea typeface="ＭＳ Ｐゴシック" pitchFamily="-65" charset="-128"/>
              </a:rPr>
              <a:t>Entrer loin du bord</a:t>
            </a:r>
          </a:p>
          <a:p>
            <a:pPr eaLnBrk="1" hangingPunct="1">
              <a:buNone/>
            </a:pPr>
            <a:endParaRPr lang="fr-FR" sz="2000" dirty="0" smtClean="0">
              <a:ea typeface="ＭＳ Ｐゴシック" pitchFamily="-65" charset="-128"/>
            </a:endParaRPr>
          </a:p>
          <a:p>
            <a:pPr eaLnBrk="1" hangingPunct="1"/>
            <a:r>
              <a:rPr lang="fr-FR" sz="2000" dirty="0" smtClean="0">
                <a:ea typeface="ＭＳ Ｐゴシック" pitchFamily="-65" charset="-128"/>
              </a:rPr>
              <a:t>Entrer loin et sortir loin  (partir des plots)</a:t>
            </a:r>
          </a:p>
          <a:p>
            <a:pPr eaLnBrk="1" hangingPunct="1"/>
            <a:endParaRPr lang="fr-FR" sz="2000" dirty="0" smtClean="0">
              <a:ea typeface="ＭＳ Ｐゴシック" pitchFamily="-65" charset="-128"/>
            </a:endParaRPr>
          </a:p>
          <a:p>
            <a:pPr eaLnBrk="1" hangingPunct="1"/>
            <a:r>
              <a:rPr lang="fr-FR" sz="2000" dirty="0" smtClean="0">
                <a:ea typeface="ＭＳ Ｐゴシック" pitchFamily="-65" charset="-128"/>
              </a:rPr>
              <a:t>Réaliser les mêmes trajectoires en dos</a:t>
            </a:r>
          </a:p>
          <a:p>
            <a:pPr eaLnBrk="1" hangingPunct="1"/>
            <a:endParaRPr lang="fr-FR" dirty="0" smtClean="0">
              <a:solidFill>
                <a:schemeClr val="bg1"/>
              </a:solidFill>
              <a:ea typeface="ＭＳ Ｐゴシック" pitchFamily="-65" charset="-128"/>
            </a:endParaRPr>
          </a:p>
          <a:p>
            <a:pPr eaLnBrk="1" hangingPunct="1"/>
            <a:endParaRPr lang="fr-FR" dirty="0" smtClean="0">
              <a:solidFill>
                <a:schemeClr val="bg1"/>
              </a:solidFill>
              <a:ea typeface="ＭＳ Ｐゴシック" pitchFamily="-65"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           </a:t>
            </a:r>
            <a:endParaRPr lang="fr-FR" dirty="0"/>
          </a:p>
        </p:txBody>
      </p:sp>
      <p:grpSp>
        <p:nvGrpSpPr>
          <p:cNvPr id="2" name="Group 6"/>
          <p:cNvGrpSpPr>
            <a:grpSpLocks noGrp="1" noChangeAspect="1"/>
          </p:cNvGrpSpPr>
          <p:nvPr>
            <p:ph sz="half" idx="1"/>
          </p:nvPr>
        </p:nvGrpSpPr>
        <p:grpSpPr bwMode="auto">
          <a:xfrm>
            <a:off x="251520" y="188640"/>
            <a:ext cx="4244280" cy="3168352"/>
            <a:chOff x="2880" y="1298"/>
            <a:chExt cx="2737" cy="2304"/>
          </a:xfrm>
        </p:grpSpPr>
        <p:pic>
          <p:nvPicPr>
            <p:cNvPr id="14" name="Picture 4" descr="plongeregarde 1"/>
            <p:cNvPicPr>
              <a:picLocks noChangeAspect="1" noChangeArrowheads="1"/>
            </p:cNvPicPr>
            <p:nvPr/>
          </p:nvPicPr>
          <p:blipFill>
            <a:blip r:embed="rId3" cstate="print"/>
            <a:srcRect/>
            <a:stretch>
              <a:fillRect/>
            </a:stretch>
          </p:blipFill>
          <p:spPr bwMode="auto">
            <a:xfrm>
              <a:off x="2880" y="1298"/>
              <a:ext cx="2737" cy="2304"/>
            </a:xfrm>
            <a:prstGeom prst="rect">
              <a:avLst/>
            </a:prstGeom>
            <a:noFill/>
            <a:ln w="9525">
              <a:noFill/>
              <a:miter lim="800000"/>
              <a:headEnd/>
              <a:tailEnd/>
            </a:ln>
          </p:spPr>
        </p:pic>
        <p:sp>
          <p:nvSpPr>
            <p:cNvPr id="15" name="Line 5"/>
            <p:cNvSpPr>
              <a:spLocks noChangeAspect="1" noChangeShapeType="1"/>
            </p:cNvSpPr>
            <p:nvPr/>
          </p:nvSpPr>
          <p:spPr bwMode="auto">
            <a:xfrm flipH="1">
              <a:off x="3061" y="2341"/>
              <a:ext cx="681" cy="726"/>
            </a:xfrm>
            <a:prstGeom prst="line">
              <a:avLst/>
            </a:prstGeom>
            <a:noFill/>
            <a:ln w="28575">
              <a:solidFill>
                <a:srgbClr val="FF0000"/>
              </a:solidFill>
              <a:round/>
              <a:headEnd/>
              <a:tailEnd type="triangle" w="med" len="med"/>
            </a:ln>
          </p:spPr>
          <p:txBody>
            <a:bodyPr/>
            <a:lstStyle/>
            <a:p>
              <a:endParaRPr lang="fr-FR"/>
            </a:p>
          </p:txBody>
        </p:sp>
      </p:grpSp>
      <p:pic>
        <p:nvPicPr>
          <p:cNvPr id="16" name="Picture 4" descr="plonge regarde4"/>
          <p:cNvPicPr>
            <a:picLocks noGrp="1" noChangeAspect="1" noChangeArrowheads="1"/>
          </p:cNvPicPr>
          <p:nvPr>
            <p:ph sz="half" idx="2"/>
          </p:nvPr>
        </p:nvPicPr>
        <p:blipFill>
          <a:blip r:embed="rId4" cstate="print"/>
          <a:srcRect/>
          <a:stretch>
            <a:fillRect/>
          </a:stretch>
        </p:blipFill>
        <p:spPr bwMode="auto">
          <a:xfrm>
            <a:off x="251520" y="3501008"/>
            <a:ext cx="4244280" cy="3356992"/>
          </a:xfrm>
          <a:prstGeom prst="rect">
            <a:avLst/>
          </a:prstGeom>
          <a:noFill/>
          <a:ln w="9525">
            <a:noFill/>
            <a:miter lim="800000"/>
            <a:headEnd/>
            <a:tailEnd/>
          </a:ln>
        </p:spPr>
      </p:pic>
      <p:pic>
        <p:nvPicPr>
          <p:cNvPr id="17" name="Picture 4" descr="postflexion cou"/>
          <p:cNvPicPr>
            <a:picLocks noChangeAspect="1" noChangeArrowheads="1"/>
          </p:cNvPicPr>
          <p:nvPr/>
        </p:nvPicPr>
        <p:blipFill>
          <a:blip r:embed="rId5" cstate="print"/>
          <a:srcRect/>
          <a:stretch>
            <a:fillRect/>
          </a:stretch>
        </p:blipFill>
        <p:spPr bwMode="auto">
          <a:xfrm>
            <a:off x="4572000" y="1484784"/>
            <a:ext cx="4273550" cy="3168352"/>
          </a:xfrm>
          <a:prstGeom prst="rect">
            <a:avLst/>
          </a:prstGeom>
          <a:noFill/>
          <a:ln w="9525">
            <a:noFill/>
            <a:miter lim="800000"/>
            <a:headEnd/>
            <a:tailEnd/>
          </a:ln>
        </p:spPr>
      </p:pic>
      <p:sp>
        <p:nvSpPr>
          <p:cNvPr id="11" name="Flèche droite 10"/>
          <p:cNvSpPr/>
          <p:nvPr/>
        </p:nvSpPr>
        <p:spPr>
          <a:xfrm>
            <a:off x="4139952" y="2852936"/>
            <a:ext cx="720080"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gauche 11"/>
          <p:cNvSpPr/>
          <p:nvPr/>
        </p:nvSpPr>
        <p:spPr>
          <a:xfrm>
            <a:off x="4067944" y="4005064"/>
            <a:ext cx="720080" cy="2880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9144000" cy="1268413"/>
          </a:xfrm>
          <a:solidFill>
            <a:schemeClr val="accent3">
              <a:lumMod val="40000"/>
              <a:lumOff val="60000"/>
            </a:schemeClr>
          </a:solidFill>
        </p:spPr>
        <p:txBody>
          <a:bodyPr>
            <a:normAutofit/>
          </a:bodyPr>
          <a:lstStyle/>
          <a:p>
            <a:pPr>
              <a:defRPr/>
            </a:pPr>
            <a:r>
              <a:rPr lang="fr-FR" sz="1400" dirty="0" smtClean="0">
                <a:latin typeface="+mn-lt"/>
              </a:rPr>
              <a:t/>
            </a:r>
            <a:br>
              <a:rPr lang="fr-FR" sz="1400" dirty="0" smtClean="0">
                <a:latin typeface="+mn-lt"/>
              </a:rPr>
            </a:br>
            <a:r>
              <a:rPr lang="fr-FR" sz="2000" dirty="0" smtClean="0">
                <a:latin typeface="+mn-lt"/>
              </a:rPr>
              <a:t> S’aligner sur un plan dur pour recueillir des repères proprioceptifs (tensions au niveau de la nuque, du dos)… Pour pouvoir  s’aligner sur l’axe de son déplacement en crawl</a:t>
            </a:r>
            <a:endParaRPr lang="fr-FR" sz="2000" dirty="0">
              <a:latin typeface="+mn-lt"/>
            </a:endParaRPr>
          </a:p>
        </p:txBody>
      </p:sp>
      <p:pic>
        <p:nvPicPr>
          <p:cNvPr id="38915" name="Picture 2" descr="C:\Documents and Settings\marc.begotti\Mes documents\Stage, repères sensito-sensoriels-0.00.34.00.jpg"/>
          <p:cNvPicPr>
            <a:picLocks noGrp="1" noChangeAspect="1" noChangeArrowheads="1"/>
          </p:cNvPicPr>
          <p:nvPr>
            <p:ph sz="half" idx="1"/>
          </p:nvPr>
        </p:nvPicPr>
        <p:blipFill>
          <a:blip r:embed="rId2" cstate="print"/>
          <a:srcRect/>
          <a:stretch>
            <a:fillRect/>
          </a:stretch>
        </p:blipFill>
        <p:spPr>
          <a:xfrm>
            <a:off x="0" y="1916113"/>
            <a:ext cx="4643438" cy="3673475"/>
          </a:xfrm>
        </p:spPr>
      </p:pic>
      <p:pic>
        <p:nvPicPr>
          <p:cNvPr id="38916" name="Picture 3" descr="C:\Documents and Settings\marc.begotti\Mes documents\Stage, repères sensito-sensoriels-0.00.50.88.jpg"/>
          <p:cNvPicPr>
            <a:picLocks noGrp="1" noChangeAspect="1" noChangeArrowheads="1"/>
          </p:cNvPicPr>
          <p:nvPr>
            <p:ph sz="half" idx="2"/>
          </p:nvPr>
        </p:nvPicPr>
        <p:blipFill>
          <a:blip r:embed="rId3" cstate="print"/>
          <a:srcRect/>
          <a:stretch>
            <a:fillRect/>
          </a:stretch>
        </p:blipFill>
        <p:spPr>
          <a:xfrm>
            <a:off x="4648200" y="1916113"/>
            <a:ext cx="4316413" cy="36734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a:solidFill>
            <a:schemeClr val="accent3">
              <a:lumMod val="40000"/>
              <a:lumOff val="60000"/>
            </a:schemeClr>
          </a:solidFill>
        </p:spPr>
        <p:txBody>
          <a:bodyPr>
            <a:normAutofit/>
          </a:bodyPr>
          <a:lstStyle/>
          <a:p>
            <a:r>
              <a:rPr lang="fr-FR" sz="2800" dirty="0" smtClean="0"/>
              <a:t>Ce que l’élève va devoir apprendre</a:t>
            </a:r>
            <a:endParaRPr lang="fr-FR" sz="2800" dirty="0"/>
          </a:p>
        </p:txBody>
      </p:sp>
      <p:sp>
        <p:nvSpPr>
          <p:cNvPr id="3" name="Espace réservé du contenu 2"/>
          <p:cNvSpPr>
            <a:spLocks noGrp="1"/>
          </p:cNvSpPr>
          <p:nvPr>
            <p:ph idx="1"/>
          </p:nvPr>
        </p:nvSpPr>
        <p:spPr>
          <a:xfrm>
            <a:off x="251520" y="908720"/>
            <a:ext cx="8640960" cy="5688632"/>
          </a:xfrm>
        </p:spPr>
        <p:txBody>
          <a:bodyPr>
            <a:normAutofit fontScale="92500" lnSpcReduction="20000"/>
          </a:bodyPr>
          <a:lstStyle/>
          <a:p>
            <a:r>
              <a:rPr lang="fr-FR" sz="2000" dirty="0" smtClean="0"/>
              <a:t>A se situer dans une relative apesanteur et y reconstruire tous ses repères.</a:t>
            </a:r>
          </a:p>
          <a:p>
            <a:pPr>
              <a:buNone/>
            </a:pPr>
            <a:r>
              <a:rPr lang="fr-FR" sz="2000" dirty="0" smtClean="0"/>
              <a:t> </a:t>
            </a:r>
          </a:p>
          <a:p>
            <a:r>
              <a:rPr lang="fr-FR" sz="2000" dirty="0" smtClean="0">
                <a:solidFill>
                  <a:schemeClr val="tx2"/>
                </a:solidFill>
              </a:rPr>
              <a:t>Que dans l’eau on ne tombe pas</a:t>
            </a:r>
          </a:p>
          <a:p>
            <a:pPr>
              <a:buNone/>
            </a:pPr>
            <a:r>
              <a:rPr lang="fr-FR" sz="2000" dirty="0" smtClean="0">
                <a:solidFill>
                  <a:schemeClr val="tx2"/>
                </a:solidFill>
              </a:rPr>
              <a:t> </a:t>
            </a:r>
          </a:p>
          <a:p>
            <a:r>
              <a:rPr lang="fr-FR" sz="2000" dirty="0" smtClean="0"/>
              <a:t>A se laisser équilibrer et trouver la forme du corps au lieu de vouloir  “choisir ” une orientation </a:t>
            </a:r>
          </a:p>
          <a:p>
            <a:endParaRPr lang="fr-FR" sz="2000" dirty="0" smtClean="0"/>
          </a:p>
          <a:p>
            <a:r>
              <a:rPr lang="fr-FR" sz="2000" dirty="0" smtClean="0">
                <a:solidFill>
                  <a:schemeClr val="tx2"/>
                </a:solidFill>
              </a:rPr>
              <a:t>A accepter de “dépasser l’horizontale ” épaules plus basses que le bassin, tête en dessous des pieds </a:t>
            </a:r>
          </a:p>
          <a:p>
            <a:endParaRPr lang="fr-FR" sz="2000" dirty="0" smtClean="0">
              <a:solidFill>
                <a:schemeClr val="tx2"/>
              </a:solidFill>
            </a:endParaRPr>
          </a:p>
          <a:p>
            <a:r>
              <a:rPr lang="fr-FR" sz="2000" dirty="0" smtClean="0"/>
              <a:t>A partir de son orientation horizontale reconstruire un “avant ”, un “ bas ”, un “ arrière ”, un “ haut ” objectifs (par rapport à l’espace d’action et non plus par rapport à son propre corps vertical)</a:t>
            </a:r>
          </a:p>
          <a:p>
            <a:pPr>
              <a:buNone/>
            </a:pPr>
            <a:r>
              <a:rPr lang="fr-FR" sz="2000" dirty="0" smtClean="0"/>
              <a:t> </a:t>
            </a:r>
          </a:p>
          <a:p>
            <a:r>
              <a:rPr lang="fr-FR" sz="2000" dirty="0" smtClean="0">
                <a:solidFill>
                  <a:schemeClr val="tx2"/>
                </a:solidFill>
              </a:rPr>
              <a:t>L’accélération du corps se traduit par une résistance croissante, la force propulsive qui doit la compenser doit s’exercer en intensité croissante (originale par rapport à l’intensité constante déployée sur terre)</a:t>
            </a:r>
          </a:p>
          <a:p>
            <a:pPr>
              <a:buNone/>
            </a:pPr>
            <a:r>
              <a:rPr lang="fr-FR" sz="2000" dirty="0" smtClean="0">
                <a:solidFill>
                  <a:schemeClr val="tx2"/>
                </a:solidFill>
              </a:rPr>
              <a:t> </a:t>
            </a:r>
          </a:p>
          <a:p>
            <a:r>
              <a:rPr lang="fr-FR" sz="2000" dirty="0" smtClean="0"/>
              <a:t>Organiser une partie de son train supérieur en “propulseurs  ” en l’occurrence avant-bras et main pour  accélérer des masses d’eau importantes.</a:t>
            </a:r>
            <a:endParaRPr lang="fr-F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850106"/>
          </a:xfrm>
        </p:spPr>
        <p:txBody>
          <a:bodyPr>
            <a:normAutofit fontScale="90000"/>
          </a:bodyPr>
          <a:lstStyle/>
          <a:p>
            <a:r>
              <a:rPr lang="fr-FR" sz="3200" dirty="0" smtClean="0"/>
              <a:t/>
            </a:r>
            <a:br>
              <a:rPr lang="fr-FR" sz="3200" dirty="0" smtClean="0"/>
            </a:br>
            <a:r>
              <a:rPr lang="fr-FR" sz="3200" b="1" dirty="0" smtClean="0"/>
              <a:t/>
            </a:r>
            <a:br>
              <a:rPr lang="fr-FR" sz="3200" b="1" dirty="0" smtClean="0"/>
            </a:br>
            <a:r>
              <a:rPr lang="fr-FR" sz="3200" b="1" dirty="0" smtClean="0"/>
              <a:t>Niveau 3 : </a:t>
            </a:r>
            <a:br>
              <a:rPr lang="fr-FR" sz="3200" b="1" dirty="0" smtClean="0"/>
            </a:br>
            <a:r>
              <a:rPr lang="fr-FR" sz="3200" b="1" dirty="0" smtClean="0"/>
              <a:t>« Ebauche du corps propulseur » </a:t>
            </a:r>
            <a:r>
              <a:rPr lang="fr-FR" sz="3200" b="1" dirty="0" smtClean="0">
                <a:solidFill>
                  <a:schemeClr val="tx2"/>
                </a:solidFill>
              </a:rPr>
              <a:t/>
            </a:r>
            <a:br>
              <a:rPr lang="fr-FR" sz="3200" b="1" dirty="0" smtClean="0">
                <a:solidFill>
                  <a:schemeClr val="tx2"/>
                </a:solidFill>
              </a:rPr>
            </a:br>
            <a:r>
              <a:rPr lang="fr-FR" sz="2200" dirty="0" smtClean="0"/>
              <a:t>« Devenir nageur » </a:t>
            </a:r>
            <a:r>
              <a:rPr lang="fr-FR" sz="3200" dirty="0" smtClean="0"/>
              <a:t/>
            </a:r>
            <a:br>
              <a:rPr lang="fr-FR" sz="3200" dirty="0" smtClean="0"/>
            </a:br>
            <a:r>
              <a:rPr lang="fr-FR" sz="3200" dirty="0" smtClean="0"/>
              <a:t/>
            </a:r>
            <a:br>
              <a:rPr lang="fr-FR" sz="3200" dirty="0" smtClean="0"/>
            </a:br>
            <a:endParaRPr lang="fr-FR" sz="3200" b="1" dirty="0">
              <a:solidFill>
                <a:schemeClr val="tx2"/>
              </a:solidFill>
            </a:endParaRPr>
          </a:p>
        </p:txBody>
      </p:sp>
      <p:sp>
        <p:nvSpPr>
          <p:cNvPr id="5" name="Espace réservé du contenu 4"/>
          <p:cNvSpPr>
            <a:spLocks noGrp="1"/>
          </p:cNvSpPr>
          <p:nvPr>
            <p:ph sz="half" idx="1"/>
          </p:nvPr>
        </p:nvSpPr>
        <p:spPr>
          <a:xfrm>
            <a:off x="457200" y="1340768"/>
            <a:ext cx="4038600" cy="5256584"/>
          </a:xfr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a:buNone/>
            </a:pPr>
            <a:r>
              <a:rPr lang="fr-FR" sz="2900" b="1" dirty="0" smtClean="0">
                <a:solidFill>
                  <a:schemeClr val="tx1"/>
                </a:solidFill>
              </a:rPr>
              <a:t>Problèmes rencontrés et nature de l’obstacle :</a:t>
            </a:r>
          </a:p>
          <a:p>
            <a:pPr>
              <a:buNone/>
            </a:pPr>
            <a:r>
              <a:rPr lang="fr-FR" sz="2900" b="1" dirty="0" smtClean="0">
                <a:solidFill>
                  <a:srgbClr val="C00000"/>
                </a:solidFill>
              </a:rPr>
              <a:t>      </a:t>
            </a:r>
            <a:r>
              <a:rPr lang="fr-FR" sz="2900" b="1" dirty="0" smtClean="0">
                <a:solidFill>
                  <a:schemeClr val="accent1"/>
                </a:solidFill>
              </a:rPr>
              <a:t>Posture et  Accélération</a:t>
            </a:r>
          </a:p>
          <a:p>
            <a:pPr>
              <a:buNone/>
            </a:pPr>
            <a:endParaRPr lang="fr-FR" sz="2900" b="1" dirty="0" smtClean="0">
              <a:solidFill>
                <a:srgbClr val="C00000"/>
              </a:solidFill>
            </a:endParaRPr>
          </a:p>
          <a:p>
            <a:r>
              <a:rPr lang="fr-FR" sz="2900" dirty="0" smtClean="0">
                <a:solidFill>
                  <a:schemeClr val="tx1"/>
                </a:solidFill>
              </a:rPr>
              <a:t>Nages alternées :</a:t>
            </a:r>
          </a:p>
          <a:p>
            <a:pPr>
              <a:buNone/>
            </a:pPr>
            <a:r>
              <a:rPr lang="fr-FR" sz="2900" dirty="0" smtClean="0">
                <a:solidFill>
                  <a:schemeClr val="tx1"/>
                </a:solidFill>
              </a:rPr>
              <a:t>      Devoir conserver la tête  immergée et fixée.  Ne plus regarder dans le sens du déplacement alors que les bras entrent alternativement en action</a:t>
            </a:r>
          </a:p>
          <a:p>
            <a:endParaRPr lang="fr-FR" sz="2900" dirty="0" smtClean="0">
              <a:solidFill>
                <a:schemeClr val="tx1"/>
              </a:solidFill>
            </a:endParaRPr>
          </a:p>
          <a:p>
            <a:r>
              <a:rPr lang="fr-FR" sz="2900" dirty="0" smtClean="0">
                <a:solidFill>
                  <a:schemeClr val="tx1"/>
                </a:solidFill>
              </a:rPr>
              <a:t>Nages simultanées :</a:t>
            </a:r>
          </a:p>
          <a:p>
            <a:pPr>
              <a:buNone/>
            </a:pPr>
            <a:r>
              <a:rPr lang="fr-FR" sz="2900" dirty="0" smtClean="0">
                <a:solidFill>
                  <a:schemeClr val="tx1"/>
                </a:solidFill>
              </a:rPr>
              <a:t>       Devoir mobiliser sa tête de part et d’autre de la surface (ondulations) avant de solliciter l’entrée en action des membres supérieurs</a:t>
            </a:r>
          </a:p>
          <a:p>
            <a:endParaRPr lang="fr-FR" dirty="0"/>
          </a:p>
        </p:txBody>
      </p:sp>
      <p:sp>
        <p:nvSpPr>
          <p:cNvPr id="6" name="Espace réservé du contenu 5"/>
          <p:cNvSpPr>
            <a:spLocks noGrp="1"/>
          </p:cNvSpPr>
          <p:nvPr>
            <p:ph sz="half" idx="2"/>
          </p:nvPr>
        </p:nvSpPr>
        <p:spPr>
          <a:xfrm>
            <a:off x="4648200" y="1340768"/>
            <a:ext cx="4038600" cy="5256584"/>
          </a:xfr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a:buNone/>
            </a:pPr>
            <a:r>
              <a:rPr lang="fr-FR" b="1" dirty="0" smtClean="0">
                <a:solidFill>
                  <a:schemeClr val="tx1"/>
                </a:solidFill>
              </a:rPr>
              <a:t>Pour dépasser ce qui fait l’obstacle</a:t>
            </a:r>
          </a:p>
          <a:p>
            <a:pPr>
              <a:buNone/>
            </a:pPr>
            <a:endParaRPr lang="fr-FR" b="1" dirty="0" smtClean="0">
              <a:solidFill>
                <a:schemeClr val="tx1"/>
              </a:solidFill>
            </a:endParaRPr>
          </a:p>
          <a:p>
            <a:pPr>
              <a:buNone/>
            </a:pPr>
            <a:r>
              <a:rPr lang="fr-FR" dirty="0" smtClean="0">
                <a:solidFill>
                  <a:schemeClr val="tx1"/>
                </a:solidFill>
              </a:rPr>
              <a:t>       Limiter la perte de vitesse en conservant la posture « projectile » (alignement/ indéformabilité/ immersion) tout en s’accélérant à l’aide de ses bras sur quelques mètres</a:t>
            </a:r>
          </a:p>
          <a:p>
            <a:endParaRPr lang="fr-FR" dirty="0" smtClean="0">
              <a:solidFill>
                <a:schemeClr val="tx1"/>
              </a:solidFill>
            </a:endParaRPr>
          </a:p>
          <a:p>
            <a:pPr>
              <a:buNone/>
            </a:pPr>
            <a:r>
              <a:rPr lang="fr-FR" dirty="0" smtClean="0">
                <a:solidFill>
                  <a:schemeClr val="tx1"/>
                </a:solidFill>
              </a:rPr>
              <a:t>     Pour cela il est nécessaire que le nageur dispose de repères « </a:t>
            </a:r>
            <a:r>
              <a:rPr lang="fr-FR" dirty="0" err="1" smtClean="0">
                <a:solidFill>
                  <a:schemeClr val="tx1"/>
                </a:solidFill>
              </a:rPr>
              <a:t>sensitivo</a:t>
            </a:r>
            <a:r>
              <a:rPr lang="fr-FR" dirty="0" smtClean="0">
                <a:solidFill>
                  <a:schemeClr val="tx1"/>
                </a:solidFill>
              </a:rPr>
              <a:t> sensoriels» qui lui permettront objectivement de rester aligné sur l’axe de son déplacement et de rester indéformable lors de la mobilisation des bras</a:t>
            </a:r>
          </a:p>
          <a:p>
            <a:endParaRPr lang="fr-FR" dirty="0" smtClean="0">
              <a:solidFill>
                <a:schemeClr val="tx1"/>
              </a:solidFill>
            </a:endParaRPr>
          </a:p>
          <a:p>
            <a:endParaRPr lang="fr-FR" dirty="0" smtClean="0">
              <a:solidFill>
                <a:schemeClr val="tx1"/>
              </a:solidFill>
            </a:endParaRPr>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solidFill>
            <a:schemeClr val="bg1"/>
          </a:solidFill>
        </p:spPr>
        <p:style>
          <a:lnRef idx="1">
            <a:schemeClr val="accent6"/>
          </a:lnRef>
          <a:fillRef idx="2">
            <a:schemeClr val="accent6"/>
          </a:fillRef>
          <a:effectRef idx="1">
            <a:schemeClr val="accent6"/>
          </a:effectRef>
          <a:fontRef idx="minor">
            <a:schemeClr val="dk1"/>
          </a:fontRef>
        </p:style>
        <p:txBody>
          <a:bodyPr>
            <a:normAutofit/>
          </a:bodyPr>
          <a:lstStyle/>
          <a:p>
            <a:r>
              <a:rPr lang="fr-FR" sz="2400" b="1" dirty="0" smtClean="0"/>
              <a:t>Objectifs intermédiaires (au niveau 3)</a:t>
            </a:r>
            <a:endParaRPr lang="fr-FR" sz="2400" b="1" dirty="0"/>
          </a:p>
        </p:txBody>
      </p:sp>
      <p:sp>
        <p:nvSpPr>
          <p:cNvPr id="7" name="Espace réservé du contenu 6"/>
          <p:cNvSpPr>
            <a:spLocks noGrp="1"/>
          </p:cNvSpPr>
          <p:nvPr>
            <p:ph idx="1"/>
          </p:nvPr>
        </p:nvSpPr>
        <p:spPr>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a:normAutofit/>
          </a:bodyPr>
          <a:lstStyle/>
          <a:p>
            <a:pPr>
              <a:lnSpc>
                <a:spcPct val="80000"/>
              </a:lnSpc>
            </a:pPr>
            <a:endParaRPr lang="fr-FR" sz="2400" dirty="0" smtClean="0"/>
          </a:p>
          <a:p>
            <a:pPr>
              <a:lnSpc>
                <a:spcPct val="80000"/>
              </a:lnSpc>
            </a:pPr>
            <a:r>
              <a:rPr lang="fr-FR" sz="2400" dirty="0" smtClean="0"/>
              <a:t>Conserver la posture du plongeon</a:t>
            </a:r>
          </a:p>
          <a:p>
            <a:pPr>
              <a:lnSpc>
                <a:spcPct val="80000"/>
              </a:lnSpc>
              <a:buNone/>
            </a:pPr>
            <a:endParaRPr lang="fr-FR" sz="2400" dirty="0" smtClean="0"/>
          </a:p>
          <a:p>
            <a:pPr>
              <a:lnSpc>
                <a:spcPct val="80000"/>
              </a:lnSpc>
            </a:pPr>
            <a:r>
              <a:rPr lang="fr-FR" sz="2400" dirty="0" smtClean="0"/>
              <a:t>Fixer la tête totalement immergée en se déplaçant en apnée sur une distance supérieure à 15 m avec une action alternée des bras</a:t>
            </a:r>
          </a:p>
          <a:p>
            <a:pPr>
              <a:lnSpc>
                <a:spcPct val="80000"/>
              </a:lnSpc>
            </a:pPr>
            <a:endParaRPr lang="fr-FR" sz="2400" dirty="0" smtClean="0"/>
          </a:p>
          <a:p>
            <a:pPr>
              <a:lnSpc>
                <a:spcPct val="80000"/>
              </a:lnSpc>
            </a:pPr>
            <a:r>
              <a:rPr lang="fr-FR" sz="2400" dirty="0" smtClean="0"/>
              <a:t>Pilotage du corps par la tête de part et d’autre de la surface de l’eau (au dessus, au dessous) alterner sortir de l’eau entrer dans l’eau par la nuque (nages simultanées)</a:t>
            </a:r>
          </a:p>
          <a:p>
            <a:pPr>
              <a:lnSpc>
                <a:spcPct val="80000"/>
              </a:lnSpc>
            </a:pPr>
            <a:endParaRPr lang="fr-FR" sz="2400" dirty="0" smtClean="0"/>
          </a:p>
          <a:p>
            <a:pPr>
              <a:lnSpc>
                <a:spcPct val="80000"/>
              </a:lnSpc>
            </a:pPr>
            <a:r>
              <a:rPr lang="fr-FR" sz="2400" dirty="0" smtClean="0"/>
              <a:t>Augmenter l’amplitude</a:t>
            </a:r>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3" name="Rectangle 2"/>
          <p:cNvSpPr>
            <a:spLocks noGrp="1" noChangeArrowheads="1"/>
          </p:cNvSpPr>
          <p:nvPr>
            <p:ph type="title"/>
          </p:nvPr>
        </p:nvSpPr>
        <p:spPr>
          <a:xfrm>
            <a:off x="684213" y="1"/>
            <a:ext cx="7772400" cy="836712"/>
          </a:xfrm>
        </p:spPr>
        <p:txBody>
          <a:bodyPr>
            <a:normAutofit/>
          </a:bodyPr>
          <a:lstStyle/>
          <a:p>
            <a:pPr eaLnBrk="1" hangingPunct="1"/>
            <a:r>
              <a:rPr lang="fr-FR" sz="2400" b="1" dirty="0" smtClean="0">
                <a:ea typeface="ＭＳ Ｐゴシック" pitchFamily="-65" charset="-128"/>
              </a:rPr>
              <a:t>PROBLEME  PEDAGOGIQUE</a:t>
            </a:r>
          </a:p>
        </p:txBody>
      </p:sp>
      <p:sp>
        <p:nvSpPr>
          <p:cNvPr id="532484" name="Rectangle 3"/>
          <p:cNvSpPr>
            <a:spLocks noGrp="1" noChangeArrowheads="1"/>
          </p:cNvSpPr>
          <p:nvPr>
            <p:ph type="body" idx="1"/>
          </p:nvPr>
        </p:nvSpPr>
        <p:spPr>
          <a:xfrm>
            <a:off x="468313" y="908720"/>
            <a:ext cx="8280400" cy="5615905"/>
          </a:xfr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a:normAutofit/>
          </a:bodyPr>
          <a:lstStyle/>
          <a:p>
            <a:pPr eaLnBrk="1" hangingPunct="1"/>
            <a:r>
              <a:rPr lang="fr-FR" sz="2400" dirty="0" smtClean="0">
                <a:ea typeface="ＭＳ Ｐゴシック" pitchFamily="-65" charset="-128"/>
              </a:rPr>
              <a:t>Partir de la posture du plongeon et la conserver</a:t>
            </a:r>
          </a:p>
          <a:p>
            <a:pPr eaLnBrk="1" hangingPunct="1">
              <a:buNone/>
            </a:pPr>
            <a:endParaRPr lang="fr-FR" sz="2400" dirty="0" smtClean="0">
              <a:ea typeface="ＭＳ Ｐゴシック" pitchFamily="-65" charset="-128"/>
            </a:endParaRPr>
          </a:p>
          <a:p>
            <a:pPr eaLnBrk="1" hangingPunct="1"/>
            <a:r>
              <a:rPr lang="fr-FR" sz="2400" dirty="0" smtClean="0">
                <a:ea typeface="ＭＳ Ｐゴシック" pitchFamily="-65" charset="-128"/>
              </a:rPr>
              <a:t>La PROLONGER en</a:t>
            </a:r>
          </a:p>
          <a:p>
            <a:pPr eaLnBrk="1" hangingPunct="1">
              <a:buNone/>
            </a:pPr>
            <a:r>
              <a:rPr lang="fr-FR" sz="2400" dirty="0" smtClean="0">
                <a:ea typeface="ＭＳ Ｐゴシック" pitchFamily="-65" charset="-128"/>
              </a:rPr>
              <a:t>- fixant (stabilisant) la tête immergée</a:t>
            </a:r>
          </a:p>
          <a:p>
            <a:pPr eaLnBrk="1" hangingPunct="1">
              <a:buNone/>
            </a:pPr>
            <a:r>
              <a:rPr lang="fr-FR" sz="2400" dirty="0" smtClean="0">
                <a:ea typeface="ＭＳ Ｐゴシック" pitchFamily="-65" charset="-128"/>
              </a:rPr>
              <a:t>- utilisant  les capacités d’apnée + expiration</a:t>
            </a:r>
          </a:p>
          <a:p>
            <a:pPr eaLnBrk="1" hangingPunct="1">
              <a:buNone/>
            </a:pPr>
            <a:endParaRPr lang="fr-FR" sz="2400" dirty="0" smtClean="0">
              <a:ea typeface="ＭＳ Ｐゴシック" pitchFamily="-65" charset="-128"/>
            </a:endParaRPr>
          </a:p>
          <a:p>
            <a:pPr eaLnBrk="1" hangingPunct="1"/>
            <a:r>
              <a:rPr lang="fr-FR" sz="2400" dirty="0" smtClean="0">
                <a:ea typeface="ＭＳ Ｐゴシック" pitchFamily="-65" charset="-128"/>
              </a:rPr>
              <a:t>Mise en jeu alternative des bras (M.S.)</a:t>
            </a:r>
          </a:p>
          <a:p>
            <a:pPr eaLnBrk="1" hangingPunct="1">
              <a:buNone/>
            </a:pPr>
            <a:r>
              <a:rPr lang="fr-FR" sz="2400" dirty="0" smtClean="0">
                <a:ea typeface="ＭＳ Ｐゴシック" pitchFamily="-65" charset="-128"/>
              </a:rPr>
              <a:t>- En situation dorsale  même démarche </a:t>
            </a:r>
          </a:p>
          <a:p>
            <a:pPr eaLnBrk="1" hangingPunct="1">
              <a:buNone/>
            </a:pPr>
            <a:r>
              <a:rPr lang="fr-FR" sz="2400" dirty="0" smtClean="0">
                <a:ea typeface="ＭＳ Ｐゴシック" pitchFamily="-65" charset="-128"/>
              </a:rPr>
              <a:t>   oreilles immergées et bassin en surface</a:t>
            </a:r>
          </a:p>
          <a:p>
            <a:pPr eaLnBrk="1" hangingPunct="1">
              <a:buNone/>
            </a:pPr>
            <a:endParaRPr lang="fr-FR" sz="2400" dirty="0" smtClean="0">
              <a:ea typeface="ＭＳ Ｐゴシック" pitchFamily="-65" charset="-128"/>
            </a:endParaRPr>
          </a:p>
          <a:p>
            <a:r>
              <a:rPr lang="fr-FR" sz="2400" dirty="0" smtClean="0">
                <a:ea typeface="ＭＳ Ｐゴシック" pitchFamily="-65" charset="-128"/>
              </a:rPr>
              <a:t>Utiliser le travail simultané  pour construire le rythme juste  (alternance pousser – glisser)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100" b="1" dirty="0" smtClean="0"/>
              <a:t> Niveau 4 : « Intégration des solutions </a:t>
            </a:r>
            <a:r>
              <a:rPr lang="fr-FR" sz="3100" b="1" dirty="0" err="1" smtClean="0"/>
              <a:t>ventilatoires</a:t>
            </a:r>
            <a:r>
              <a:rPr lang="fr-FR" sz="3100" b="1" dirty="0" smtClean="0"/>
              <a:t> » </a:t>
            </a:r>
            <a:r>
              <a:rPr lang="fr-FR" sz="3200" dirty="0" smtClean="0">
                <a:solidFill>
                  <a:schemeClr val="tx2"/>
                </a:solidFill>
              </a:rPr>
              <a:t/>
            </a:r>
            <a:br>
              <a:rPr lang="fr-FR" sz="3200" dirty="0" smtClean="0">
                <a:solidFill>
                  <a:schemeClr val="tx2"/>
                </a:solidFill>
              </a:rPr>
            </a:br>
            <a:r>
              <a:rPr lang="fr-FR" sz="2200" dirty="0" smtClean="0"/>
              <a:t>« Devenir nageur et nager loin » </a:t>
            </a:r>
            <a:r>
              <a:rPr lang="fr-FR" sz="3200" dirty="0" smtClean="0"/>
              <a:t/>
            </a:r>
            <a:br>
              <a:rPr lang="fr-FR" sz="3200" dirty="0" smtClean="0"/>
            </a:br>
            <a:endParaRPr lang="fr-FR" sz="3200" b="1" dirty="0">
              <a:solidFill>
                <a:schemeClr val="tx2"/>
              </a:solidFill>
            </a:endParaRPr>
          </a:p>
        </p:txBody>
      </p:sp>
      <p:sp>
        <p:nvSpPr>
          <p:cNvPr id="5" name="Espace réservé du contenu 4"/>
          <p:cNvSpPr>
            <a:spLocks noGrp="1"/>
          </p:cNvSpPr>
          <p:nvPr>
            <p:ph sz="half" idx="1"/>
          </p:nvPr>
        </p:nvSpPr>
        <p:spPr>
          <a:xfrm>
            <a:off x="457200" y="1196752"/>
            <a:ext cx="4038600" cy="5184576"/>
          </a:xfr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fr-FR" sz="2600" b="1" dirty="0" smtClean="0">
                <a:solidFill>
                  <a:schemeClr val="tx1"/>
                </a:solidFill>
              </a:rPr>
              <a:t>Problèmes rencontrés et nature de l’obstacle : </a:t>
            </a:r>
          </a:p>
          <a:p>
            <a:pPr>
              <a:buNone/>
            </a:pPr>
            <a:r>
              <a:rPr lang="fr-FR" sz="2600" b="1" dirty="0" smtClean="0">
                <a:solidFill>
                  <a:schemeClr val="tx1"/>
                </a:solidFill>
              </a:rPr>
              <a:t> Posture et Ventilation </a:t>
            </a:r>
          </a:p>
          <a:p>
            <a:pPr>
              <a:buNone/>
            </a:pPr>
            <a:endParaRPr lang="fr-FR" sz="2600" dirty="0" smtClean="0">
              <a:solidFill>
                <a:schemeClr val="tx1"/>
              </a:solidFill>
            </a:endParaRPr>
          </a:p>
          <a:p>
            <a:r>
              <a:rPr lang="fr-FR" sz="2600" b="1" dirty="0" smtClean="0">
                <a:solidFill>
                  <a:schemeClr val="tx1"/>
                </a:solidFill>
              </a:rPr>
              <a:t>Expirer activement </a:t>
            </a:r>
            <a:r>
              <a:rPr lang="fr-FR" sz="2600" dirty="0" smtClean="0">
                <a:solidFill>
                  <a:schemeClr val="tx1"/>
                </a:solidFill>
              </a:rPr>
              <a:t>pour vider tout l’air( vaincre la pression de l’eau)</a:t>
            </a:r>
          </a:p>
          <a:p>
            <a:endParaRPr lang="fr-FR" sz="2600" dirty="0" smtClean="0">
              <a:solidFill>
                <a:schemeClr val="tx1"/>
              </a:solidFill>
            </a:endParaRPr>
          </a:p>
          <a:p>
            <a:r>
              <a:rPr lang="fr-FR" sz="2600" dirty="0" smtClean="0">
                <a:solidFill>
                  <a:schemeClr val="tx1"/>
                </a:solidFill>
              </a:rPr>
              <a:t>Mobiliser sa tête et utiliser le roulis  pour inspirer en crawl  en conservant l’axe du corps aligné sur l’axe de déplacement</a:t>
            </a:r>
          </a:p>
          <a:p>
            <a:endParaRPr lang="fr-FR" sz="2600" dirty="0" smtClean="0">
              <a:solidFill>
                <a:schemeClr val="tx1"/>
              </a:solidFill>
            </a:endParaRPr>
          </a:p>
          <a:p>
            <a:r>
              <a:rPr lang="fr-FR" sz="2600" dirty="0" smtClean="0">
                <a:solidFill>
                  <a:schemeClr val="tx1"/>
                </a:solidFill>
              </a:rPr>
              <a:t>Mobiliser sa tête en extension pour inspirer puis en flexion dans les nages simultanées (la tête rentre dans l’eau avant les bras en papillon)</a:t>
            </a:r>
          </a:p>
          <a:p>
            <a:endParaRPr lang="fr-FR" sz="2600" dirty="0" smtClean="0"/>
          </a:p>
          <a:p>
            <a:endParaRPr lang="fr-FR" dirty="0"/>
          </a:p>
        </p:txBody>
      </p:sp>
      <p:sp>
        <p:nvSpPr>
          <p:cNvPr id="6" name="Espace réservé du contenu 5"/>
          <p:cNvSpPr>
            <a:spLocks noGrp="1"/>
          </p:cNvSpPr>
          <p:nvPr>
            <p:ph sz="half" idx="2"/>
          </p:nvPr>
        </p:nvSpPr>
        <p:spPr>
          <a:xfrm>
            <a:off x="4648200" y="1196752"/>
            <a:ext cx="4038600" cy="5184576"/>
          </a:xfr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fr-FR" sz="2600" b="1" dirty="0" smtClean="0">
                <a:solidFill>
                  <a:schemeClr val="tx1"/>
                </a:solidFill>
              </a:rPr>
              <a:t>Pour dépasser ce qui fait l’obstacle</a:t>
            </a:r>
          </a:p>
          <a:p>
            <a:pPr>
              <a:buNone/>
            </a:pPr>
            <a:endParaRPr lang="fr-FR" sz="2600" b="1" dirty="0" smtClean="0">
              <a:solidFill>
                <a:schemeClr val="tx1"/>
              </a:solidFill>
            </a:endParaRPr>
          </a:p>
          <a:p>
            <a:r>
              <a:rPr lang="fr-FR" sz="2600" dirty="0" smtClean="0">
                <a:solidFill>
                  <a:schemeClr val="tx1"/>
                </a:solidFill>
              </a:rPr>
              <a:t>Apprendre à expirer activement pour vaincre la pression de l’eau</a:t>
            </a:r>
          </a:p>
          <a:p>
            <a:pPr>
              <a:buNone/>
            </a:pPr>
            <a:endParaRPr lang="fr-FR" sz="2600" dirty="0" smtClean="0">
              <a:solidFill>
                <a:schemeClr val="tx1"/>
              </a:solidFill>
            </a:endParaRPr>
          </a:p>
          <a:p>
            <a:r>
              <a:rPr lang="fr-FR" sz="2600" dirty="0" smtClean="0">
                <a:solidFill>
                  <a:schemeClr val="tx1"/>
                </a:solidFill>
              </a:rPr>
              <a:t>Nager « plus loin » en préservant la posture alors que la tête est mobilisée pour inspirer</a:t>
            </a:r>
          </a:p>
          <a:p>
            <a:endParaRPr lang="fr-FR" sz="2300" dirty="0" smtClean="0"/>
          </a:p>
          <a:p>
            <a:pPr>
              <a:buNone/>
            </a:pPr>
            <a:r>
              <a:rPr lang="fr-FR" dirty="0" smtClean="0">
                <a:solidFill>
                  <a:srgbClr val="7030A0"/>
                </a:solidFill>
              </a:rPr>
              <a:t> </a:t>
            </a:r>
            <a:endParaRPr lang="fr-FR" dirty="0" smtClean="0"/>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922114"/>
          </a:xfrm>
          <a:solidFill>
            <a:schemeClr val="bg1"/>
          </a:solidFill>
        </p:spPr>
        <p:style>
          <a:lnRef idx="1">
            <a:schemeClr val="accent1"/>
          </a:lnRef>
          <a:fillRef idx="2">
            <a:schemeClr val="accent1"/>
          </a:fillRef>
          <a:effectRef idx="1">
            <a:schemeClr val="accent1"/>
          </a:effectRef>
          <a:fontRef idx="minor">
            <a:schemeClr val="dk1"/>
          </a:fontRef>
        </p:style>
        <p:txBody>
          <a:bodyPr>
            <a:normAutofit/>
          </a:bodyPr>
          <a:lstStyle/>
          <a:p>
            <a:r>
              <a:rPr lang="fr-FR" sz="2400" b="1" dirty="0" smtClean="0"/>
              <a:t>Objectifs intermédiaires (au niveau 4)</a:t>
            </a:r>
            <a:endParaRPr lang="fr-FR" sz="2400" b="1" dirty="0"/>
          </a:p>
        </p:txBody>
      </p:sp>
      <p:sp>
        <p:nvSpPr>
          <p:cNvPr id="6" name="Espace réservé du contenu 5"/>
          <p:cNvSpPr>
            <a:spLocks noGrp="1"/>
          </p:cNvSpPr>
          <p:nvPr>
            <p:ph idx="1"/>
          </p:nvPr>
        </p:nvSpPr>
        <p:spPr>
          <a:xfrm>
            <a:off x="457200" y="1412776"/>
            <a:ext cx="8229600" cy="5184576"/>
          </a:xfr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ormAutofit/>
          </a:bodyPr>
          <a:lstStyle/>
          <a:p>
            <a:pPr>
              <a:lnSpc>
                <a:spcPct val="70000"/>
              </a:lnSpc>
            </a:pPr>
            <a:endParaRPr lang="fr-FR" sz="2400" dirty="0" smtClean="0"/>
          </a:p>
          <a:p>
            <a:pPr>
              <a:lnSpc>
                <a:spcPct val="70000"/>
              </a:lnSpc>
            </a:pPr>
            <a:r>
              <a:rPr lang="fr-FR" sz="2400" dirty="0" smtClean="0"/>
              <a:t>Expirer sur le plus grand nombre impair de coups de bras possible</a:t>
            </a:r>
          </a:p>
          <a:p>
            <a:pPr>
              <a:lnSpc>
                <a:spcPct val="70000"/>
              </a:lnSpc>
            </a:pPr>
            <a:endParaRPr lang="fr-FR" sz="2400" dirty="0" smtClean="0"/>
          </a:p>
          <a:p>
            <a:pPr>
              <a:lnSpc>
                <a:spcPct val="70000"/>
              </a:lnSpc>
            </a:pPr>
            <a:endParaRPr lang="fr-FR" sz="2400" dirty="0" smtClean="0"/>
          </a:p>
          <a:p>
            <a:pPr>
              <a:lnSpc>
                <a:spcPct val="70000"/>
              </a:lnSpc>
            </a:pPr>
            <a:r>
              <a:rPr lang="fr-FR" sz="2400" dirty="0" smtClean="0"/>
              <a:t>Expiration complète par nez, bouche, gorge selon différents débits</a:t>
            </a:r>
          </a:p>
          <a:p>
            <a:pPr>
              <a:lnSpc>
                <a:spcPct val="70000"/>
              </a:lnSpc>
            </a:pPr>
            <a:endParaRPr lang="fr-FR" sz="2400" dirty="0" smtClean="0"/>
          </a:p>
          <a:p>
            <a:r>
              <a:rPr lang="fr-FR" sz="2400" dirty="0" smtClean="0"/>
              <a:t>Dissocier action d’appui sur l’eau et inspiration</a:t>
            </a:r>
          </a:p>
          <a:p>
            <a:endParaRPr lang="fr-FR" sz="2400" dirty="0" smtClean="0"/>
          </a:p>
          <a:p>
            <a:r>
              <a:rPr lang="fr-FR" sz="2400" dirty="0" smtClean="0"/>
              <a:t>Conserver l’immersion du corps pendant l’inspiration</a:t>
            </a:r>
          </a:p>
          <a:p>
            <a:endParaRPr lang="fr-FR" sz="2400" dirty="0" smtClean="0"/>
          </a:p>
          <a:p>
            <a:r>
              <a:rPr lang="fr-FR" sz="2400" dirty="0" smtClean="0"/>
              <a:t>Réduire le temps nécessaire à l’inspiration </a:t>
            </a: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5" name="Rectangle 2"/>
          <p:cNvSpPr>
            <a:spLocks noGrp="1" noChangeArrowheads="1"/>
          </p:cNvSpPr>
          <p:nvPr>
            <p:ph type="title"/>
          </p:nvPr>
        </p:nvSpPr>
        <p:spPr>
          <a:xfrm>
            <a:off x="684213" y="333375"/>
            <a:ext cx="7772400" cy="935038"/>
          </a:xfrm>
        </p:spPr>
        <p:txBody>
          <a:bodyPr>
            <a:normAutofit/>
          </a:bodyPr>
          <a:lstStyle/>
          <a:p>
            <a:pPr eaLnBrk="1" hangingPunct="1"/>
            <a:r>
              <a:rPr lang="fr-FR" sz="2400" b="1" dirty="0" smtClean="0">
                <a:ea typeface="ＭＳ Ｐゴシック" pitchFamily="-65" charset="-128"/>
              </a:rPr>
              <a:t>PROBLEME  PEDAGOGIQUE</a:t>
            </a:r>
          </a:p>
        </p:txBody>
      </p:sp>
      <p:sp>
        <p:nvSpPr>
          <p:cNvPr id="540676" name="Rectangle 3"/>
          <p:cNvSpPr>
            <a:spLocks noGrp="1" noChangeArrowheads="1"/>
          </p:cNvSpPr>
          <p:nvPr>
            <p:ph type="body" idx="1"/>
          </p:nvPr>
        </p:nvSpPr>
        <p:spPr>
          <a:xfrm>
            <a:off x="0" y="1412776"/>
            <a:ext cx="9144000" cy="5111750"/>
          </a:xfr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r>
              <a:rPr lang="fr-FR" sz="2400" dirty="0" smtClean="0">
                <a:ea typeface="ＭＳ Ｐゴシック" pitchFamily="-65" charset="-128"/>
              </a:rPr>
              <a:t>Associer systématiquement l’expiration continue avec le plus grand nombre impair de coups de bras pour obtenir une symétrie de nage</a:t>
            </a:r>
          </a:p>
          <a:p>
            <a:pPr eaLnBrk="1" hangingPunct="1"/>
            <a:endParaRPr lang="fr-FR" sz="2400" dirty="0" smtClean="0">
              <a:ea typeface="ＭＳ Ｐゴシック" pitchFamily="-65" charset="-128"/>
            </a:endParaRPr>
          </a:p>
          <a:p>
            <a:pPr eaLnBrk="1" hangingPunct="1"/>
            <a:r>
              <a:rPr lang="fr-FR" sz="2400" dirty="0" smtClean="0">
                <a:ea typeface="ＭＳ Ｐゴシック" pitchFamily="-65" charset="-128"/>
              </a:rPr>
              <a:t>Rechercher le plus grand nombre impair que l’on peut maintenir sur des distances plus longues</a:t>
            </a:r>
          </a:p>
          <a:p>
            <a:pPr eaLnBrk="1" hangingPunct="1"/>
            <a:endParaRPr lang="fr-FR" sz="2400" dirty="0" smtClean="0">
              <a:ea typeface="ＭＳ Ｐゴシック" pitchFamily="-65" charset="-128"/>
            </a:endParaRPr>
          </a:p>
          <a:p>
            <a:pPr eaLnBrk="1" hangingPunct="1"/>
            <a:r>
              <a:rPr lang="fr-FR" sz="2400" dirty="0" smtClean="0">
                <a:ea typeface="ＭＳ Ｐゴシック" pitchFamily="-65" charset="-128"/>
              </a:rPr>
              <a:t>Pour inspirer pivoter la tête sans la lever</a:t>
            </a:r>
          </a:p>
          <a:p>
            <a:pPr eaLnBrk="1" hangingPunct="1"/>
            <a:endParaRPr lang="fr-FR" sz="2400" dirty="0" smtClean="0">
              <a:ea typeface="ＭＳ Ｐゴシック" pitchFamily="-65" charset="-128"/>
            </a:endParaRPr>
          </a:p>
          <a:p>
            <a:pPr eaLnBrk="1" hangingPunct="1"/>
            <a:r>
              <a:rPr lang="fr-FR" sz="2400" dirty="0" smtClean="0">
                <a:ea typeface="ＭＳ Ｐゴシック" pitchFamily="-65" charset="-128"/>
              </a:rPr>
              <a:t>Construire les solutions posturales du roulis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200" b="1" dirty="0" smtClean="0"/>
              <a:t>Niveau 5 : « L’efficacité propulsive »</a:t>
            </a:r>
            <a:r>
              <a:rPr lang="fr-FR" sz="3200" dirty="0" smtClean="0"/>
              <a:t/>
            </a:r>
            <a:br>
              <a:rPr lang="fr-FR" sz="3200" dirty="0" smtClean="0"/>
            </a:br>
            <a:r>
              <a:rPr lang="fr-FR" sz="2200" dirty="0" smtClean="0">
                <a:solidFill>
                  <a:srgbClr val="C00000"/>
                </a:solidFill>
              </a:rPr>
              <a:t> </a:t>
            </a:r>
            <a:r>
              <a:rPr lang="fr-FR" sz="2200" dirty="0" smtClean="0"/>
              <a:t>« Améliorer le rendement et nager loin » </a:t>
            </a:r>
            <a:r>
              <a:rPr lang="fr-FR" sz="3200" dirty="0" smtClean="0"/>
              <a:t/>
            </a:r>
            <a:br>
              <a:rPr lang="fr-FR" sz="3200" dirty="0" smtClean="0"/>
            </a:br>
            <a:endParaRPr lang="fr-FR" sz="3200" b="1" dirty="0">
              <a:solidFill>
                <a:schemeClr val="tx2"/>
              </a:solidFill>
            </a:endParaRPr>
          </a:p>
        </p:txBody>
      </p:sp>
      <p:sp>
        <p:nvSpPr>
          <p:cNvPr id="5" name="Espace réservé du contenu 4"/>
          <p:cNvSpPr>
            <a:spLocks noGrp="1"/>
          </p:cNvSpPr>
          <p:nvPr>
            <p:ph sz="half" idx="1"/>
          </p:nvPr>
        </p:nvSpPr>
        <p:spPr>
          <a:xfrm>
            <a:off x="457200" y="1340768"/>
            <a:ext cx="4038600" cy="5112568"/>
          </a:xfrm>
          <a:solidFill>
            <a:schemeClr val="accent3">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fontScale="55000" lnSpcReduction="20000"/>
          </a:bodyPr>
          <a:lstStyle/>
          <a:p>
            <a:pPr>
              <a:buNone/>
            </a:pPr>
            <a:r>
              <a:rPr lang="fr-FR" sz="3600" b="1" dirty="0" smtClean="0">
                <a:solidFill>
                  <a:schemeClr val="tx1"/>
                </a:solidFill>
              </a:rPr>
              <a:t>Problèmes rencontrés et nature de l’obstacle : </a:t>
            </a:r>
          </a:p>
          <a:p>
            <a:pPr>
              <a:buNone/>
            </a:pPr>
            <a:r>
              <a:rPr lang="fr-FR" sz="3600" b="1" dirty="0" smtClean="0">
                <a:solidFill>
                  <a:schemeClr val="tx1"/>
                </a:solidFill>
              </a:rPr>
              <a:t>      Masse d’appui fuyante  - </a:t>
            </a:r>
          </a:p>
          <a:p>
            <a:pPr>
              <a:buNone/>
            </a:pPr>
            <a:r>
              <a:rPr lang="fr-FR" sz="3600" b="1" dirty="0" smtClean="0">
                <a:solidFill>
                  <a:schemeClr val="tx1"/>
                </a:solidFill>
              </a:rPr>
              <a:t>      Schéma corporel et espace d’action</a:t>
            </a:r>
          </a:p>
          <a:p>
            <a:pPr>
              <a:buNone/>
            </a:pPr>
            <a:endParaRPr lang="fr-FR" sz="3600" b="1" dirty="0" smtClean="0">
              <a:solidFill>
                <a:schemeClr val="tx1"/>
              </a:solidFill>
            </a:endParaRPr>
          </a:p>
          <a:p>
            <a:r>
              <a:rPr lang="fr-FR" sz="3600" dirty="0" smtClean="0">
                <a:solidFill>
                  <a:schemeClr val="tx1"/>
                </a:solidFill>
              </a:rPr>
              <a:t>l’espace du nageur qui n’est plus son espace de terrien</a:t>
            </a:r>
          </a:p>
          <a:p>
            <a:endParaRPr lang="fr-FR" sz="3600" dirty="0" smtClean="0">
              <a:solidFill>
                <a:schemeClr val="tx1"/>
              </a:solidFill>
            </a:endParaRPr>
          </a:p>
          <a:p>
            <a:r>
              <a:rPr lang="fr-FR" sz="3600" dirty="0" smtClean="0">
                <a:solidFill>
                  <a:schemeClr val="tx1"/>
                </a:solidFill>
              </a:rPr>
              <a:t>Accélérer une masse d’appui pour accélérer son corps</a:t>
            </a:r>
          </a:p>
          <a:p>
            <a:endParaRPr lang="fr-FR" sz="3600" dirty="0" smtClean="0">
              <a:solidFill>
                <a:schemeClr val="tx1"/>
              </a:solidFill>
            </a:endParaRPr>
          </a:p>
          <a:p>
            <a:r>
              <a:rPr lang="fr-FR" sz="3600" dirty="0" smtClean="0">
                <a:solidFill>
                  <a:schemeClr val="tx1"/>
                </a:solidFill>
              </a:rPr>
              <a:t>Exercer une force d’intensité croissante pour s’accélérer</a:t>
            </a:r>
          </a:p>
          <a:p>
            <a:endParaRPr lang="fr-FR" sz="3600" dirty="0" smtClean="0">
              <a:solidFill>
                <a:schemeClr val="tx1"/>
              </a:solidFill>
            </a:endParaRPr>
          </a:p>
          <a:p>
            <a:r>
              <a:rPr lang="fr-FR" sz="3600" dirty="0" smtClean="0">
                <a:solidFill>
                  <a:schemeClr val="tx1"/>
                </a:solidFill>
              </a:rPr>
              <a:t>Exercer une force intense (de courte durée) sur un trajet de grande amplitude </a:t>
            </a:r>
          </a:p>
          <a:p>
            <a:endParaRPr lang="fr-FR" dirty="0" smtClean="0">
              <a:solidFill>
                <a:schemeClr val="tx1"/>
              </a:solidFill>
            </a:endParaRPr>
          </a:p>
          <a:p>
            <a:endParaRPr lang="fr-FR" dirty="0"/>
          </a:p>
        </p:txBody>
      </p:sp>
      <p:sp>
        <p:nvSpPr>
          <p:cNvPr id="6" name="Espace réservé du contenu 5"/>
          <p:cNvSpPr>
            <a:spLocks noGrp="1"/>
          </p:cNvSpPr>
          <p:nvPr>
            <p:ph sz="half" idx="2"/>
          </p:nvPr>
        </p:nvSpPr>
        <p:spPr>
          <a:xfrm>
            <a:off x="4648200" y="1340768"/>
            <a:ext cx="4038600" cy="5184576"/>
          </a:xfr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a:normAutofit fontScale="55000" lnSpcReduction="20000"/>
          </a:bodyPr>
          <a:lstStyle/>
          <a:p>
            <a:pPr>
              <a:buNone/>
            </a:pPr>
            <a:r>
              <a:rPr lang="fr-FR" sz="3600" b="1" dirty="0" smtClean="0">
                <a:solidFill>
                  <a:schemeClr val="tx1"/>
                </a:solidFill>
              </a:rPr>
              <a:t>Pour dépasser ce qui fait l’obstacle</a:t>
            </a:r>
          </a:p>
          <a:p>
            <a:pPr>
              <a:buNone/>
            </a:pPr>
            <a:endParaRPr lang="fr-FR" sz="3600" b="1" dirty="0" smtClean="0">
              <a:solidFill>
                <a:schemeClr val="tx1"/>
              </a:solidFill>
            </a:endParaRPr>
          </a:p>
          <a:p>
            <a:r>
              <a:rPr lang="fr-FR" sz="3600" b="1" dirty="0" smtClean="0">
                <a:solidFill>
                  <a:schemeClr val="tx1"/>
                </a:solidFill>
              </a:rPr>
              <a:t>afin d’améliorer le rendement</a:t>
            </a:r>
          </a:p>
          <a:p>
            <a:endParaRPr lang="fr-FR" sz="3600" b="1" dirty="0" smtClean="0">
              <a:solidFill>
                <a:schemeClr val="tx1"/>
              </a:solidFill>
            </a:endParaRPr>
          </a:p>
          <a:p>
            <a:r>
              <a:rPr lang="fr-FR" sz="3600" dirty="0" smtClean="0">
                <a:solidFill>
                  <a:schemeClr val="tx1"/>
                </a:solidFill>
              </a:rPr>
              <a:t>« Patiente recherche des solutions les plus efficaces » pour s’accélérer et « passer à travers l’eau »</a:t>
            </a:r>
          </a:p>
          <a:p>
            <a:endParaRPr lang="fr-FR" sz="3600" dirty="0" smtClean="0">
              <a:solidFill>
                <a:schemeClr val="tx1"/>
              </a:solidFill>
            </a:endParaRPr>
          </a:p>
          <a:p>
            <a:r>
              <a:rPr lang="fr-FR" sz="3600" dirty="0" smtClean="0">
                <a:solidFill>
                  <a:schemeClr val="tx1"/>
                </a:solidFill>
              </a:rPr>
              <a:t>Disposer de repères « </a:t>
            </a:r>
            <a:r>
              <a:rPr lang="fr-FR" sz="3600" dirty="0" err="1" smtClean="0">
                <a:solidFill>
                  <a:schemeClr val="tx1"/>
                </a:solidFill>
              </a:rPr>
              <a:t>sensitivo</a:t>
            </a:r>
            <a:r>
              <a:rPr lang="fr-FR" sz="3600" dirty="0" smtClean="0">
                <a:solidFill>
                  <a:schemeClr val="tx1"/>
                </a:solidFill>
              </a:rPr>
              <a:t> sensoriels» qui permettront de mobiliser ses épaules, d’exercer une force d’intensité croissante sur un trajet de grande amplitude</a:t>
            </a:r>
          </a:p>
          <a:p>
            <a:endParaRPr lang="fr-FR" sz="3600" dirty="0" smtClean="0">
              <a:solidFill>
                <a:schemeClr val="tx1"/>
              </a:solidFill>
            </a:endParaRPr>
          </a:p>
          <a:p>
            <a:pPr>
              <a:buNone/>
            </a:pPr>
            <a:endParaRPr lang="fr-FR" sz="3300" dirty="0" smtClean="0">
              <a:solidFill>
                <a:srgbClr val="C00000"/>
              </a:solidFill>
            </a:endParaRPr>
          </a:p>
          <a:p>
            <a:pPr>
              <a:buNone/>
            </a:pPr>
            <a:endParaRPr lang="fr-FR" sz="3600" dirty="0" smtClean="0">
              <a:solidFill>
                <a:schemeClr val="tx1"/>
              </a:solidFill>
            </a:endParaRPr>
          </a:p>
          <a:p>
            <a:pPr>
              <a:buNone/>
            </a:pPr>
            <a:endParaRPr lang="fr-FR" sz="3100" dirty="0" smtClean="0">
              <a:solidFill>
                <a:schemeClr val="tx1"/>
              </a:solidFill>
            </a:endParaRPr>
          </a:p>
          <a:p>
            <a:pPr>
              <a:buNone/>
            </a:pPr>
            <a:endParaRPr lang="fr-FR" sz="3100" dirty="0" smtClean="0">
              <a:solidFill>
                <a:schemeClr val="tx1"/>
              </a:solidFill>
            </a:endParaRPr>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idx="4294967295"/>
          </p:nvPr>
        </p:nvSpPr>
        <p:spPr>
          <a:xfrm>
            <a:off x="611188" y="0"/>
            <a:ext cx="7772400" cy="1412875"/>
          </a:xfrm>
        </p:spPr>
        <p:txBody>
          <a:bodyPr>
            <a:normAutofit/>
          </a:bodyPr>
          <a:lstStyle/>
          <a:p>
            <a:pPr eaLnBrk="1" hangingPunct="1"/>
            <a:r>
              <a:rPr lang="fr-FR" sz="2400" b="1" dirty="0" smtClean="0"/>
              <a:t>FORCE  PROPULSIVE</a:t>
            </a:r>
          </a:p>
        </p:txBody>
      </p:sp>
      <p:sp>
        <p:nvSpPr>
          <p:cNvPr id="454659" name="Rectangle 3"/>
          <p:cNvSpPr>
            <a:spLocks noGrp="1" noChangeArrowheads="1"/>
          </p:cNvSpPr>
          <p:nvPr>
            <p:ph type="body" idx="4294967295"/>
          </p:nvPr>
        </p:nvSpPr>
        <p:spPr>
          <a:xfrm>
            <a:off x="250825" y="1196752"/>
            <a:ext cx="8642350" cy="5327873"/>
          </a:xfrm>
          <a:solidFill>
            <a:schemeClr val="accent3">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eaLnBrk="1" hangingPunct="1">
              <a:buNone/>
              <a:tabLst>
                <a:tab pos="5110163" algn="l"/>
              </a:tabLst>
            </a:pPr>
            <a:r>
              <a:rPr lang="fr-FR" sz="2400" dirty="0" smtClean="0">
                <a:solidFill>
                  <a:schemeClr val="tx1"/>
                </a:solidFill>
              </a:rPr>
              <a:t>  </a:t>
            </a:r>
          </a:p>
          <a:p>
            <a:pPr eaLnBrk="1" hangingPunct="1">
              <a:buNone/>
              <a:tabLst>
                <a:tab pos="5110163" algn="l"/>
              </a:tabLst>
            </a:pPr>
            <a:r>
              <a:rPr lang="fr-FR" sz="2400" dirty="0" smtClean="0">
                <a:solidFill>
                  <a:schemeClr val="tx1"/>
                </a:solidFill>
              </a:rPr>
              <a:t>   Rappel : une « </a:t>
            </a:r>
            <a:r>
              <a:rPr lang="fr-FR" sz="2400" b="1" dirty="0" smtClean="0">
                <a:solidFill>
                  <a:schemeClr val="tx1"/>
                </a:solidFill>
              </a:rPr>
              <a:t>force</a:t>
            </a:r>
            <a:r>
              <a:rPr lang="fr-FR" sz="2400" dirty="0" smtClean="0">
                <a:solidFill>
                  <a:schemeClr val="tx1"/>
                </a:solidFill>
              </a:rPr>
              <a:t> » c’est ce qui </a:t>
            </a:r>
            <a:r>
              <a:rPr lang="fr-FR" sz="2400" b="1" dirty="0" smtClean="0">
                <a:solidFill>
                  <a:schemeClr val="tx1"/>
                </a:solidFill>
              </a:rPr>
              <a:t>accélère</a:t>
            </a:r>
            <a:r>
              <a:rPr lang="fr-FR" sz="2400" dirty="0" smtClean="0">
                <a:solidFill>
                  <a:schemeClr val="tx1"/>
                </a:solidFill>
              </a:rPr>
              <a:t>  une </a:t>
            </a:r>
            <a:r>
              <a:rPr lang="fr-FR" sz="2400" b="1" dirty="0" smtClean="0">
                <a:solidFill>
                  <a:schemeClr val="tx1"/>
                </a:solidFill>
              </a:rPr>
              <a:t>masse</a:t>
            </a:r>
          </a:p>
          <a:p>
            <a:pPr eaLnBrk="1" hangingPunct="1">
              <a:buNone/>
              <a:tabLst>
                <a:tab pos="5110163" algn="l"/>
              </a:tabLst>
            </a:pPr>
            <a:r>
              <a:rPr lang="fr-FR" sz="2400" dirty="0" smtClean="0">
                <a:solidFill>
                  <a:schemeClr val="tx1"/>
                </a:solidFill>
              </a:rPr>
              <a:t>    </a:t>
            </a:r>
            <a:r>
              <a:rPr lang="fr-FR" sz="2400" b="1" dirty="0" smtClean="0">
                <a:solidFill>
                  <a:schemeClr val="tx1"/>
                </a:solidFill>
              </a:rPr>
              <a:t>Sur terre ou dans l’eau les modalités diffèrent </a:t>
            </a:r>
          </a:p>
          <a:p>
            <a:pPr eaLnBrk="1" hangingPunct="1">
              <a:tabLst>
                <a:tab pos="5110163" algn="l"/>
              </a:tabLst>
            </a:pPr>
            <a:r>
              <a:rPr lang="fr-FR" sz="2400" dirty="0" smtClean="0">
                <a:solidFill>
                  <a:schemeClr val="tx1"/>
                </a:solidFill>
              </a:rPr>
              <a:t>Sur terre : une force d’intensité constante produit une accélération</a:t>
            </a:r>
          </a:p>
          <a:p>
            <a:pPr eaLnBrk="1" hangingPunct="1">
              <a:tabLst>
                <a:tab pos="5110163" algn="l"/>
              </a:tabLst>
            </a:pPr>
            <a:r>
              <a:rPr lang="fr-FR" sz="2400" b="1" dirty="0" smtClean="0">
                <a:solidFill>
                  <a:schemeClr val="tx1"/>
                </a:solidFill>
              </a:rPr>
              <a:t>Dans l’eau : il faut que la force soit  </a:t>
            </a:r>
          </a:p>
          <a:p>
            <a:pPr eaLnBrk="1" hangingPunct="1">
              <a:buNone/>
              <a:tabLst>
                <a:tab pos="5110163" algn="l"/>
              </a:tabLst>
            </a:pPr>
            <a:r>
              <a:rPr lang="fr-FR" sz="2400" b="1" dirty="0" smtClean="0">
                <a:solidFill>
                  <a:schemeClr val="tx1"/>
                </a:solidFill>
              </a:rPr>
              <a:t>    d’intensité croissante pour produire une accélération</a:t>
            </a:r>
          </a:p>
        </p:txBody>
      </p:sp>
      <p:sp>
        <p:nvSpPr>
          <p:cNvPr id="454660" name="Espace réservé du numéro de diapositive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endParaRPr lang="fr-FR" sz="1400" dirty="0">
              <a:latin typeface="Times New Roman" pitchFamily="-65"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1" name="Rectangle 2"/>
          <p:cNvSpPr>
            <a:spLocks noGrp="1" noChangeArrowheads="1"/>
          </p:cNvSpPr>
          <p:nvPr>
            <p:ph type="title" idx="4294967295"/>
          </p:nvPr>
        </p:nvSpPr>
        <p:spPr/>
        <p:txBody>
          <a:bodyPr>
            <a:normAutofit/>
          </a:bodyPr>
          <a:lstStyle/>
          <a:p>
            <a:pPr eaLnBrk="1" hangingPunct="1"/>
            <a:r>
              <a:rPr lang="fr-FR" sz="2800" b="1" dirty="0" smtClean="0"/>
              <a:t>M</a:t>
            </a:r>
            <a:r>
              <a:rPr lang="fr-FR" sz="2400" b="1" dirty="0" smtClean="0"/>
              <a:t>ÉCANISME</a:t>
            </a:r>
          </a:p>
        </p:txBody>
      </p:sp>
      <p:sp>
        <p:nvSpPr>
          <p:cNvPr id="462852" name="Rectangle 3"/>
          <p:cNvSpPr>
            <a:spLocks noGrp="1" noChangeArrowheads="1"/>
          </p:cNvSpPr>
          <p:nvPr>
            <p:ph type="body" idx="4294967295"/>
          </p:nvPr>
        </p:nvSpPr>
        <p:spPr>
          <a:solidFill>
            <a:schemeClr val="accent3">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buNone/>
            </a:pPr>
            <a:r>
              <a:rPr lang="fr-FR" sz="2400" dirty="0" smtClean="0"/>
              <a:t>   </a:t>
            </a:r>
          </a:p>
          <a:p>
            <a:pPr>
              <a:buNone/>
            </a:pPr>
            <a:r>
              <a:rPr lang="fr-FR" sz="2400" dirty="0" smtClean="0"/>
              <a:t>     </a:t>
            </a:r>
            <a:r>
              <a:rPr lang="fr-FR" sz="2400" dirty="0" smtClean="0">
                <a:solidFill>
                  <a:schemeClr val="tx1"/>
                </a:solidFill>
              </a:rPr>
              <a:t>Transformation d’un mouvement circulaire au niveau de l’épaule </a:t>
            </a:r>
            <a:r>
              <a:rPr lang="fr-FR" sz="2400" b="1" dirty="0" smtClean="0">
                <a:solidFill>
                  <a:schemeClr val="tx1"/>
                </a:solidFill>
              </a:rPr>
              <a:t>du bras anatomique </a:t>
            </a:r>
            <a:r>
              <a:rPr lang="fr-FR" sz="2400" dirty="0" smtClean="0">
                <a:solidFill>
                  <a:schemeClr val="tx1"/>
                </a:solidFill>
              </a:rPr>
              <a:t>en mouvement linéaire de la pale « main – avant bras » </a:t>
            </a:r>
            <a:r>
              <a:rPr lang="fr-FR" sz="2400" b="1" dirty="0" smtClean="0">
                <a:solidFill>
                  <a:schemeClr val="tx1"/>
                </a:solidFill>
              </a:rPr>
              <a:t>qui doit conserver une orientation</a:t>
            </a:r>
          </a:p>
          <a:p>
            <a:pPr eaLnBrk="1" hangingPunct="1">
              <a:buNone/>
            </a:pPr>
            <a:endParaRPr lang="fr-FR" dirty="0" smtClean="0">
              <a:solidFill>
                <a:srgbClr val="FCE34A"/>
              </a:solidFill>
            </a:endParaRPr>
          </a:p>
        </p:txBody>
      </p:sp>
      <p:sp>
        <p:nvSpPr>
          <p:cNvPr id="462853" name="Espace réservé du numéro de diapositive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endParaRPr lang="fr-FR" sz="1400" dirty="0">
              <a:latin typeface="Times New Roman" pitchFamily="-65"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7" name="Rectangle 2"/>
          <p:cNvSpPr>
            <a:spLocks noGrp="1" noChangeArrowheads="1"/>
          </p:cNvSpPr>
          <p:nvPr>
            <p:ph type="title"/>
          </p:nvPr>
        </p:nvSpPr>
        <p:spPr>
          <a:xfrm>
            <a:off x="684213" y="476250"/>
            <a:ext cx="7772400" cy="1019175"/>
          </a:xfrm>
        </p:spPr>
        <p:txBody>
          <a:bodyPr>
            <a:normAutofit/>
          </a:bodyPr>
          <a:lstStyle/>
          <a:p>
            <a:pPr eaLnBrk="1" hangingPunct="1"/>
            <a:r>
              <a:rPr lang="fr-FR" sz="2400" b="1" dirty="0" smtClean="0"/>
              <a:t>Un passage délicat</a:t>
            </a:r>
          </a:p>
        </p:txBody>
      </p:sp>
      <p:sp>
        <p:nvSpPr>
          <p:cNvPr id="456708" name="Rectangle 3"/>
          <p:cNvSpPr>
            <a:spLocks noGrp="1" noChangeArrowheads="1"/>
          </p:cNvSpPr>
          <p:nvPr>
            <p:ph type="body" idx="1"/>
          </p:nvPr>
        </p:nvSpPr>
        <p:spPr>
          <a:solidFill>
            <a:schemeClr val="accent3">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algn="ctr" eaLnBrk="1" hangingPunct="1">
              <a:buNone/>
            </a:pPr>
            <a:endParaRPr lang="fr-FR" sz="2800" b="1" dirty="0" smtClean="0">
              <a:solidFill>
                <a:schemeClr val="tx1"/>
              </a:solidFill>
            </a:endParaRPr>
          </a:p>
          <a:p>
            <a:pPr algn="ctr" eaLnBrk="1" hangingPunct="1">
              <a:buNone/>
            </a:pPr>
            <a:r>
              <a:rPr lang="fr-FR" sz="2400" b="1" dirty="0" smtClean="0">
                <a:solidFill>
                  <a:schemeClr val="tx1"/>
                </a:solidFill>
              </a:rPr>
              <a:t>Pour conserver leur orientation efficace les avant-bras  sont successivement « fixés » dans leur direction  par les fléchisseurs et les extenseurs</a:t>
            </a:r>
          </a:p>
          <a:p>
            <a:pPr eaLnBrk="1" hangingPunct="1">
              <a:buNone/>
            </a:pPr>
            <a:r>
              <a:rPr lang="fr-FR" sz="2400" dirty="0" smtClean="0">
                <a:solidFill>
                  <a:schemeClr val="tx1"/>
                </a:solidFill>
              </a:rPr>
              <a:t>                   (passage de la « traction » à la « poussée »)</a:t>
            </a:r>
          </a:p>
          <a:p>
            <a:pPr eaLnBrk="1" hangingPunct="1"/>
            <a:endParaRPr lang="fr-FR" dirty="0" smtClean="0">
              <a:solidFill>
                <a:srgbClr val="FFFF6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a:solidFill>
            <a:schemeClr val="accent3">
              <a:lumMod val="40000"/>
              <a:lumOff val="60000"/>
            </a:schemeClr>
          </a:solidFill>
        </p:spPr>
        <p:txBody>
          <a:bodyPr>
            <a:normAutofit/>
          </a:bodyPr>
          <a:lstStyle/>
          <a:p>
            <a:r>
              <a:rPr lang="fr-FR" sz="2800" dirty="0" smtClean="0"/>
              <a:t>Ce que l’élève va devoir transformer en lui</a:t>
            </a:r>
            <a:endParaRPr lang="fr-FR" sz="2800" dirty="0"/>
          </a:p>
        </p:txBody>
      </p:sp>
      <p:sp>
        <p:nvSpPr>
          <p:cNvPr id="3" name="Espace réservé du contenu 2"/>
          <p:cNvSpPr>
            <a:spLocks noGrp="1"/>
          </p:cNvSpPr>
          <p:nvPr>
            <p:ph idx="1"/>
          </p:nvPr>
        </p:nvSpPr>
        <p:spPr>
          <a:xfrm>
            <a:off x="457200" y="908720"/>
            <a:ext cx="8229600" cy="5688632"/>
          </a:xfrm>
        </p:spPr>
        <p:txBody>
          <a:bodyPr>
            <a:normAutofit lnSpcReduction="10000"/>
          </a:bodyPr>
          <a:lstStyle/>
          <a:p>
            <a:r>
              <a:rPr lang="fr-FR" sz="2000" dirty="0" smtClean="0"/>
              <a:t>La perception de l’espace d’action et de son propre corps</a:t>
            </a:r>
          </a:p>
          <a:p>
            <a:pPr>
              <a:buNone/>
            </a:pPr>
            <a:r>
              <a:rPr lang="fr-FR" sz="2000" dirty="0" smtClean="0"/>
              <a:t> </a:t>
            </a:r>
          </a:p>
          <a:p>
            <a:r>
              <a:rPr lang="fr-FR" sz="2000" dirty="0" smtClean="0">
                <a:solidFill>
                  <a:schemeClr val="tx2"/>
                </a:solidFill>
              </a:rPr>
              <a:t>Il doit échapper aux mécanismes qui orientent son corps en fonction de la perception de la direction de la pesanteur par les récepteurs spécifiques de l’oreille interne (fil à plomb du terrien)</a:t>
            </a:r>
          </a:p>
          <a:p>
            <a:endParaRPr lang="fr-FR" sz="2000" dirty="0" smtClean="0">
              <a:solidFill>
                <a:schemeClr val="tx2"/>
              </a:solidFill>
            </a:endParaRPr>
          </a:p>
          <a:p>
            <a:r>
              <a:rPr lang="fr-FR" sz="2000" dirty="0" smtClean="0"/>
              <a:t>L’orientation du corps (de son grand axe) ne sera plus perpendiculaire à l’axe de déplacement mais confondue avec lui </a:t>
            </a:r>
          </a:p>
          <a:p>
            <a:endParaRPr lang="fr-FR" sz="2000" dirty="0" smtClean="0"/>
          </a:p>
          <a:p>
            <a:r>
              <a:rPr lang="fr-FR" sz="2000" dirty="0" smtClean="0">
                <a:solidFill>
                  <a:schemeClr val="tx2"/>
                </a:solidFill>
              </a:rPr>
              <a:t>Une capacité de s’engager dans un espace représenté et non plus perçu visuellement en permanence (cible et trajectoire) </a:t>
            </a:r>
          </a:p>
          <a:p>
            <a:endParaRPr lang="fr-FR" sz="2000" dirty="0" smtClean="0">
              <a:solidFill>
                <a:schemeClr val="tx2"/>
              </a:solidFill>
            </a:endParaRPr>
          </a:p>
          <a:p>
            <a:r>
              <a:rPr lang="fr-FR" sz="2000" dirty="0" smtClean="0"/>
              <a:t>Une posture pilotant le corps aligné sous la surface et offrant des points d’appui résistants aux propulseurs des moteurs </a:t>
            </a:r>
          </a:p>
          <a:p>
            <a:endParaRPr lang="fr-FR" sz="2000" dirty="0" smtClean="0"/>
          </a:p>
          <a:p>
            <a:r>
              <a:rPr lang="fr-FR" sz="2000" dirty="0" smtClean="0">
                <a:solidFill>
                  <a:schemeClr val="tx2"/>
                </a:solidFill>
              </a:rPr>
              <a:t>Trouver et utiliser des appuis dans les conditions nouvelles que procure le fluide</a:t>
            </a:r>
          </a:p>
          <a:p>
            <a:pPr>
              <a:buNone/>
            </a:pPr>
            <a:endParaRPr lang="fr-FR" dirty="0" smtClean="0"/>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idx="4294967295"/>
          </p:nvPr>
        </p:nvSpPr>
        <p:spPr>
          <a:xfrm>
            <a:off x="468313" y="0"/>
            <a:ext cx="8229600" cy="1143000"/>
          </a:xfrm>
        </p:spPr>
        <p:txBody>
          <a:bodyPr>
            <a:normAutofit/>
          </a:bodyPr>
          <a:lstStyle/>
          <a:p>
            <a:pPr eaLnBrk="1" hangingPunct="1"/>
            <a:r>
              <a:rPr lang="fr-FR" sz="3200" dirty="0" smtClean="0"/>
              <a:t>cycle d’un bras</a:t>
            </a:r>
          </a:p>
        </p:txBody>
      </p:sp>
      <p:sp>
        <p:nvSpPr>
          <p:cNvPr id="446467" name="Line 3"/>
          <p:cNvSpPr>
            <a:spLocks noChangeShapeType="1"/>
          </p:cNvSpPr>
          <p:nvPr/>
        </p:nvSpPr>
        <p:spPr bwMode="auto">
          <a:xfrm>
            <a:off x="179513" y="3356992"/>
            <a:ext cx="8964488" cy="72008"/>
          </a:xfrm>
          <a:prstGeom prst="line">
            <a:avLst/>
          </a:prstGeom>
          <a:noFill/>
          <a:ln w="38100">
            <a:solidFill>
              <a:schemeClr val="accent2"/>
            </a:solidFill>
            <a:round/>
            <a:headEnd/>
            <a:tailEnd/>
          </a:ln>
        </p:spPr>
        <p:txBody>
          <a:bodyPr/>
          <a:lstStyle/>
          <a:p>
            <a:endParaRPr lang="fr-FR"/>
          </a:p>
        </p:txBody>
      </p:sp>
      <p:grpSp>
        <p:nvGrpSpPr>
          <p:cNvPr id="2" name="Group 4"/>
          <p:cNvGrpSpPr>
            <a:grpSpLocks/>
          </p:cNvGrpSpPr>
          <p:nvPr/>
        </p:nvGrpSpPr>
        <p:grpSpPr bwMode="auto">
          <a:xfrm>
            <a:off x="1709738" y="1985963"/>
            <a:ext cx="3067050" cy="2884487"/>
            <a:chOff x="124" y="1240"/>
            <a:chExt cx="1932" cy="1817"/>
          </a:xfrm>
        </p:grpSpPr>
        <p:sp>
          <p:nvSpPr>
            <p:cNvPr id="446471" name="Line 5"/>
            <p:cNvSpPr>
              <a:spLocks noChangeShapeType="1"/>
            </p:cNvSpPr>
            <p:nvPr/>
          </p:nvSpPr>
          <p:spPr bwMode="auto">
            <a:xfrm>
              <a:off x="124" y="1240"/>
              <a:ext cx="1586" cy="1578"/>
            </a:xfrm>
            <a:prstGeom prst="line">
              <a:avLst/>
            </a:prstGeom>
            <a:noFill/>
            <a:ln w="9525">
              <a:solidFill>
                <a:srgbClr val="FFFFFF"/>
              </a:solidFill>
              <a:round/>
              <a:headEnd/>
              <a:tailEnd/>
            </a:ln>
          </p:spPr>
          <p:txBody>
            <a:bodyPr/>
            <a:lstStyle/>
            <a:p>
              <a:endParaRPr lang="fr-FR"/>
            </a:p>
          </p:txBody>
        </p:sp>
        <p:sp>
          <p:nvSpPr>
            <p:cNvPr id="446472" name="Oval 6"/>
            <p:cNvSpPr>
              <a:spLocks noChangeArrowheads="1"/>
            </p:cNvSpPr>
            <p:nvPr/>
          </p:nvSpPr>
          <p:spPr bwMode="auto">
            <a:xfrm rot="2339151">
              <a:off x="1675" y="2853"/>
              <a:ext cx="381" cy="204"/>
            </a:xfrm>
            <a:prstGeom prst="ellipse">
              <a:avLst/>
            </a:prstGeom>
            <a:solidFill>
              <a:schemeClr val="accent1"/>
            </a:solidFill>
            <a:ln w="25400">
              <a:solidFill>
                <a:schemeClr val="tx1"/>
              </a:solidFill>
              <a:round/>
              <a:headEnd/>
              <a:tailEnd/>
            </a:ln>
          </p:spPr>
          <p:txBody>
            <a:bodyPr wrap="none" anchor="ctr"/>
            <a:lstStyle/>
            <a:p>
              <a:endParaRPr lang="fr-FR" sz="2000"/>
            </a:p>
          </p:txBody>
        </p:sp>
        <p:sp>
          <p:nvSpPr>
            <p:cNvPr id="446473" name="Line 7"/>
            <p:cNvSpPr>
              <a:spLocks noChangeShapeType="1"/>
            </p:cNvSpPr>
            <p:nvPr/>
          </p:nvSpPr>
          <p:spPr bwMode="auto">
            <a:xfrm>
              <a:off x="1037" y="2160"/>
              <a:ext cx="682" cy="667"/>
            </a:xfrm>
            <a:prstGeom prst="line">
              <a:avLst/>
            </a:prstGeom>
            <a:noFill/>
            <a:ln w="57150">
              <a:solidFill>
                <a:schemeClr val="tx1"/>
              </a:solidFill>
              <a:round/>
              <a:headEnd/>
              <a:tailEnd/>
            </a:ln>
          </p:spPr>
          <p:txBody>
            <a:bodyPr/>
            <a:lstStyle/>
            <a:p>
              <a:endParaRPr lang="fr-FR"/>
            </a:p>
          </p:txBody>
        </p:sp>
      </p:grpSp>
      <p:sp>
        <p:nvSpPr>
          <p:cNvPr id="446469" name="Freeform 8"/>
          <p:cNvSpPr>
            <a:spLocks/>
          </p:cNvSpPr>
          <p:nvPr/>
        </p:nvSpPr>
        <p:spPr bwMode="auto">
          <a:xfrm>
            <a:off x="1908175" y="1484313"/>
            <a:ext cx="6411913" cy="4141787"/>
          </a:xfrm>
          <a:custGeom>
            <a:avLst/>
            <a:gdLst>
              <a:gd name="T0" fmla="*/ 2147483647 w 4039"/>
              <a:gd name="T1" fmla="*/ 2147483647 h 2609"/>
              <a:gd name="T2" fmla="*/ 2147483647 w 4039"/>
              <a:gd name="T3" fmla="*/ 2147483647 h 2609"/>
              <a:gd name="T4" fmla="*/ 2147483647 w 4039"/>
              <a:gd name="T5" fmla="*/ 2147483647 h 2609"/>
              <a:gd name="T6" fmla="*/ 2147483647 w 4039"/>
              <a:gd name="T7" fmla="*/ 2147483647 h 2609"/>
              <a:gd name="T8" fmla="*/ 2147483647 w 4039"/>
              <a:gd name="T9" fmla="*/ 2147483647 h 2609"/>
              <a:gd name="T10" fmla="*/ 2147483647 w 4039"/>
              <a:gd name="T11" fmla="*/ 2147483647 h 2609"/>
              <a:gd name="T12" fmla="*/ 2147483647 w 4039"/>
              <a:gd name="T13" fmla="*/ 2147483647 h 2609"/>
              <a:gd name="T14" fmla="*/ 2147483647 w 4039"/>
              <a:gd name="T15" fmla="*/ 2147483647 h 2609"/>
              <a:gd name="T16" fmla="*/ 2147483647 w 4039"/>
              <a:gd name="T17" fmla="*/ 2147483647 h 2609"/>
              <a:gd name="T18" fmla="*/ 2147483647 w 4039"/>
              <a:gd name="T19" fmla="*/ 2147483647 h 2609"/>
              <a:gd name="T20" fmla="*/ 2147483647 w 4039"/>
              <a:gd name="T21" fmla="*/ 2147483647 h 2609"/>
              <a:gd name="T22" fmla="*/ 2147483647 w 4039"/>
              <a:gd name="T23" fmla="*/ 2147483647 h 2609"/>
              <a:gd name="T24" fmla="*/ 2147483647 w 4039"/>
              <a:gd name="T25" fmla="*/ 2147483647 h 2609"/>
              <a:gd name="T26" fmla="*/ 2147483647 w 4039"/>
              <a:gd name="T27" fmla="*/ 2147483647 h 26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39"/>
              <a:gd name="T43" fmla="*/ 0 h 2609"/>
              <a:gd name="T44" fmla="*/ 4039 w 4039"/>
              <a:gd name="T45" fmla="*/ 2609 h 26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39" h="2609">
                <a:moveTo>
                  <a:pt x="1742" y="2192"/>
                </a:moveTo>
                <a:cubicBezTo>
                  <a:pt x="1693" y="2239"/>
                  <a:pt x="1596" y="2409"/>
                  <a:pt x="1450" y="2475"/>
                </a:cubicBezTo>
                <a:cubicBezTo>
                  <a:pt x="1304" y="2541"/>
                  <a:pt x="1057" y="2609"/>
                  <a:pt x="865" y="2590"/>
                </a:cubicBezTo>
                <a:cubicBezTo>
                  <a:pt x="673" y="2571"/>
                  <a:pt x="434" y="2468"/>
                  <a:pt x="298" y="2360"/>
                </a:cubicBezTo>
                <a:cubicBezTo>
                  <a:pt x="162" y="2252"/>
                  <a:pt x="91" y="2101"/>
                  <a:pt x="50" y="1943"/>
                </a:cubicBezTo>
                <a:cubicBezTo>
                  <a:pt x="9" y="1785"/>
                  <a:pt x="0" y="1610"/>
                  <a:pt x="50" y="1412"/>
                </a:cubicBezTo>
                <a:cubicBezTo>
                  <a:pt x="100" y="1214"/>
                  <a:pt x="203" y="941"/>
                  <a:pt x="351" y="756"/>
                </a:cubicBezTo>
                <a:cubicBezTo>
                  <a:pt x="499" y="571"/>
                  <a:pt x="692" y="425"/>
                  <a:pt x="936" y="304"/>
                </a:cubicBezTo>
                <a:cubicBezTo>
                  <a:pt x="1180" y="183"/>
                  <a:pt x="1476" y="58"/>
                  <a:pt x="1813" y="29"/>
                </a:cubicBezTo>
                <a:cubicBezTo>
                  <a:pt x="2150" y="0"/>
                  <a:pt x="2636" y="22"/>
                  <a:pt x="2956" y="127"/>
                </a:cubicBezTo>
                <a:cubicBezTo>
                  <a:pt x="3276" y="232"/>
                  <a:pt x="3560" y="469"/>
                  <a:pt x="3736" y="658"/>
                </a:cubicBezTo>
                <a:cubicBezTo>
                  <a:pt x="3912" y="847"/>
                  <a:pt x="3983" y="1075"/>
                  <a:pt x="4011" y="1261"/>
                </a:cubicBezTo>
                <a:cubicBezTo>
                  <a:pt x="4039" y="1447"/>
                  <a:pt x="3961" y="1623"/>
                  <a:pt x="3905" y="1775"/>
                </a:cubicBezTo>
                <a:cubicBezTo>
                  <a:pt x="3849" y="1927"/>
                  <a:pt x="3722" y="2091"/>
                  <a:pt x="3674" y="2174"/>
                </a:cubicBezTo>
              </a:path>
            </a:pathLst>
          </a:custGeom>
          <a:noFill/>
          <a:ln w="9525">
            <a:solidFill>
              <a:schemeClr val="tx1"/>
            </a:solidFill>
            <a:round/>
            <a:headEnd/>
            <a:tailEnd/>
          </a:ln>
        </p:spPr>
        <p:txBody>
          <a:bodyPr/>
          <a:lstStyle/>
          <a:p>
            <a:endParaRPr lang="fr-FR" sz="2000"/>
          </a:p>
        </p:txBody>
      </p:sp>
      <p:sp>
        <p:nvSpPr>
          <p:cNvPr id="446470" name="Espace réservé du numéro de diapositive 8"/>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par>
                                <p:cTn id="7" presetID="63" presetClass="path" presetSubtype="0" accel="50000" decel="50000" fill="hold" nodeType="withEffect">
                                  <p:stCondLst>
                                    <p:cond delay="0"/>
                                  </p:stCondLst>
                                  <p:childTnLst>
                                    <p:animMotion origin="layout" path="M 1.11111E-6 6.25724E-7 L 0.3401 0.00116 " pathEditMode="relative" rAng="0" ptsTypes="AA">
                                      <p:cBhvr>
                                        <p:cTn id="8" dur="2000" fill="hold"/>
                                        <p:tgtEl>
                                          <p:spTgt spid="2"/>
                                        </p:tgtEl>
                                        <p:attrNameLst>
                                          <p:attrName>ppt_x</p:attrName>
                                          <p:attrName>ppt_y</p:attrName>
                                        </p:attrNameLst>
                                      </p:cBhvr>
                                      <p:rCtr x="1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Rectangle 2"/>
          <p:cNvSpPr>
            <a:spLocks noGrp="1" noChangeArrowheads="1"/>
          </p:cNvSpPr>
          <p:nvPr>
            <p:ph type="title"/>
          </p:nvPr>
        </p:nvSpPr>
        <p:spPr>
          <a:xfrm>
            <a:off x="685800" y="1"/>
            <a:ext cx="7772400" cy="620688"/>
          </a:xfrm>
          <a:solidFill>
            <a:schemeClr val="bg1"/>
          </a:solidFill>
        </p:spPr>
        <p:txBody>
          <a:bodyPr>
            <a:normAutofit/>
          </a:bodyPr>
          <a:lstStyle/>
          <a:p>
            <a:pPr eaLnBrk="1" hangingPunct="1"/>
            <a:r>
              <a:rPr lang="fr-FR" sz="2400" b="1" dirty="0" smtClean="0">
                <a:ea typeface="ＭＳ Ｐゴシック" pitchFamily="-65" charset="-128"/>
              </a:rPr>
              <a:t>PROBLEME  PEDAGOGIQUE</a:t>
            </a:r>
          </a:p>
        </p:txBody>
      </p:sp>
      <p:sp>
        <p:nvSpPr>
          <p:cNvPr id="534532" name="Rectangle 3"/>
          <p:cNvSpPr>
            <a:spLocks noGrp="1" noChangeArrowheads="1"/>
          </p:cNvSpPr>
          <p:nvPr>
            <p:ph type="body" idx="1"/>
          </p:nvPr>
        </p:nvSpPr>
        <p:spPr>
          <a:xfrm>
            <a:off x="323528" y="836712"/>
            <a:ext cx="8496424" cy="5687243"/>
          </a:xfr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a:noAutofit/>
          </a:bodyPr>
          <a:lstStyle/>
          <a:p>
            <a:pPr eaLnBrk="1" hangingPunct="1"/>
            <a:r>
              <a:rPr lang="fr-FR" sz="2400" dirty="0" smtClean="0">
                <a:ea typeface="ＭＳ Ｐゴシック" pitchFamily="-65" charset="-128"/>
              </a:rPr>
              <a:t>Importance du travail de « structuration de l’espace » lent, simultané , symétrique, négatif</a:t>
            </a:r>
          </a:p>
          <a:p>
            <a:pPr eaLnBrk="1" hangingPunct="1"/>
            <a:endParaRPr lang="fr-FR" sz="2400" dirty="0" smtClean="0">
              <a:ea typeface="ＭＳ Ｐゴシック" pitchFamily="-65" charset="-128"/>
            </a:endParaRPr>
          </a:p>
          <a:p>
            <a:pPr eaLnBrk="1" hangingPunct="1"/>
            <a:r>
              <a:rPr lang="fr-FR" sz="2400" dirty="0" smtClean="0">
                <a:ea typeface="ＭＳ Ｐゴシック" pitchFamily="-65" charset="-128"/>
              </a:rPr>
              <a:t>Construire la représentation de la SURFACE (pousser avec dos des mains)</a:t>
            </a:r>
          </a:p>
          <a:p>
            <a:pPr eaLnBrk="1" hangingPunct="1"/>
            <a:endParaRPr lang="fr-FR" sz="2400" dirty="0" smtClean="0">
              <a:ea typeface="ＭＳ Ｐゴシック" pitchFamily="-65" charset="-128"/>
            </a:endParaRPr>
          </a:p>
          <a:p>
            <a:pPr eaLnBrk="1" hangingPunct="1"/>
            <a:r>
              <a:rPr lang="fr-FR" sz="2400" dirty="0" smtClean="0">
                <a:ea typeface="ＭＳ Ｐゴシック" pitchFamily="-65" charset="-128"/>
              </a:rPr>
              <a:t>Construire la représentation du plan vertical sagittal</a:t>
            </a:r>
          </a:p>
          <a:p>
            <a:pPr eaLnBrk="1" hangingPunct="1"/>
            <a:endParaRPr lang="fr-FR" sz="2400" dirty="0" smtClean="0">
              <a:ea typeface="ＭＳ Ｐゴシック" pitchFamily="-65" charset="-128"/>
            </a:endParaRPr>
          </a:p>
          <a:p>
            <a:pPr eaLnBrk="1" hangingPunct="1"/>
            <a:r>
              <a:rPr lang="fr-FR" sz="2400" dirty="0" smtClean="0">
                <a:ea typeface="ＭＳ Ｐゴシック" pitchFamily="-65" charset="-128"/>
              </a:rPr>
              <a:t>Construire la représentation du plan frontal</a:t>
            </a:r>
          </a:p>
          <a:p>
            <a:pPr eaLnBrk="1" hangingPunct="1"/>
            <a:endParaRPr lang="fr-FR" sz="2400" dirty="0" smtClean="0">
              <a:ea typeface="ＭＳ Ｐゴシック" pitchFamily="-65" charset="-128"/>
            </a:endParaRPr>
          </a:p>
          <a:p>
            <a:pPr eaLnBrk="1" hangingPunct="1"/>
            <a:r>
              <a:rPr lang="fr-FR" sz="2400" dirty="0" smtClean="0">
                <a:ea typeface="ＭＳ Ｐゴシック" pitchFamily="-65" charset="-128"/>
              </a:rPr>
              <a:t>Enchaîner leur succession et leur combinaison</a:t>
            </a:r>
          </a:p>
          <a:p>
            <a:pPr eaLnBrk="1" hangingPunct="1"/>
            <a:endParaRPr lang="fr-FR" sz="2400" dirty="0" smtClean="0">
              <a:ea typeface="ＭＳ Ｐゴシック" pitchFamily="-65" charset="-128"/>
            </a:endParaRPr>
          </a:p>
          <a:p>
            <a:pPr eaLnBrk="1" hangingPunct="1"/>
            <a:r>
              <a:rPr lang="fr-FR" sz="2400" dirty="0" smtClean="0">
                <a:ea typeface="ＭＳ Ｐゴシック" pitchFamily="-65" charset="-128"/>
              </a:rPr>
              <a:t>Alterner les passages « LENT » et « VITE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Rectangle 2"/>
          <p:cNvSpPr>
            <a:spLocks noGrp="1" noChangeArrowheads="1"/>
          </p:cNvSpPr>
          <p:nvPr>
            <p:ph type="title" idx="4294967295"/>
          </p:nvPr>
        </p:nvSpPr>
        <p:spPr>
          <a:xfrm>
            <a:off x="250825" y="1"/>
            <a:ext cx="8893175" cy="980728"/>
          </a:xfrm>
        </p:spPr>
        <p:txBody>
          <a:bodyPr>
            <a:normAutofit/>
          </a:bodyPr>
          <a:lstStyle/>
          <a:p>
            <a:pPr eaLnBrk="1" hangingPunct="1"/>
            <a:r>
              <a:rPr lang="fr-FR" sz="2400" b="1" dirty="0" smtClean="0"/>
              <a:t>OBJECTIFS  INTERMEDIAIRES (au niveau 5)</a:t>
            </a:r>
          </a:p>
        </p:txBody>
      </p:sp>
      <p:sp>
        <p:nvSpPr>
          <p:cNvPr id="544772" name="Rectangle 3"/>
          <p:cNvSpPr>
            <a:spLocks noGrp="1" noChangeArrowheads="1"/>
          </p:cNvSpPr>
          <p:nvPr>
            <p:ph type="body" idx="4294967295"/>
          </p:nvPr>
        </p:nvSpPr>
        <p:spPr>
          <a:xfrm>
            <a:off x="250825" y="1052736"/>
            <a:ext cx="8642350" cy="5471889"/>
          </a:xfrm>
          <a:solidFill>
            <a:schemeClr val="accent3">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lstStyle/>
          <a:p>
            <a:pPr eaLnBrk="1" hangingPunct="1"/>
            <a:r>
              <a:rPr lang="fr-FR" sz="2400" dirty="0" smtClean="0">
                <a:solidFill>
                  <a:schemeClr val="tx1"/>
                </a:solidFill>
              </a:rPr>
              <a:t>Se représenter les structures d’espace</a:t>
            </a:r>
          </a:p>
          <a:p>
            <a:pPr eaLnBrk="1" hangingPunct="1"/>
            <a:endParaRPr lang="fr-FR" sz="2400" dirty="0" smtClean="0">
              <a:solidFill>
                <a:schemeClr val="tx1"/>
              </a:solidFill>
            </a:endParaRPr>
          </a:p>
          <a:p>
            <a:pPr eaLnBrk="1" hangingPunct="1"/>
            <a:r>
              <a:rPr lang="fr-FR" sz="2400" dirty="0" smtClean="0">
                <a:solidFill>
                  <a:schemeClr val="tx1"/>
                </a:solidFill>
              </a:rPr>
              <a:t>Localiser l’arrière subjectif et l’arrière objectif</a:t>
            </a:r>
          </a:p>
          <a:p>
            <a:pPr eaLnBrk="1" hangingPunct="1"/>
            <a:endParaRPr lang="fr-FR" sz="2400" dirty="0" smtClean="0">
              <a:solidFill>
                <a:schemeClr val="tx1"/>
              </a:solidFill>
            </a:endParaRPr>
          </a:p>
          <a:p>
            <a:pPr eaLnBrk="1" hangingPunct="1"/>
            <a:r>
              <a:rPr lang="fr-FR" sz="2400" dirty="0" smtClean="0">
                <a:solidFill>
                  <a:schemeClr val="tx1"/>
                </a:solidFill>
              </a:rPr>
              <a:t>Construire la capacité de générer des forces croissantes :</a:t>
            </a:r>
          </a:p>
          <a:p>
            <a:pPr eaLnBrk="1" hangingPunct="1">
              <a:buNone/>
            </a:pPr>
            <a:r>
              <a:rPr lang="fr-FR" sz="2400" dirty="0" smtClean="0">
                <a:solidFill>
                  <a:schemeClr val="tx1"/>
                </a:solidFill>
              </a:rPr>
              <a:t> - en direction   </a:t>
            </a:r>
          </a:p>
          <a:p>
            <a:pPr eaLnBrk="1" hangingPunct="1">
              <a:buFontTx/>
              <a:buNone/>
            </a:pPr>
            <a:r>
              <a:rPr lang="fr-FR" sz="2400" dirty="0" smtClean="0">
                <a:solidFill>
                  <a:schemeClr val="tx1"/>
                </a:solidFill>
              </a:rPr>
              <a:t> - en volume propulsé</a:t>
            </a:r>
          </a:p>
          <a:p>
            <a:pPr eaLnBrk="1" hangingPunct="1">
              <a:buFontTx/>
              <a:buNone/>
            </a:pPr>
            <a:endParaRPr lang="fr-FR" sz="2400" dirty="0" smtClean="0">
              <a:solidFill>
                <a:schemeClr val="tx1"/>
              </a:solidFill>
            </a:endParaRPr>
          </a:p>
          <a:p>
            <a:pPr eaLnBrk="1" hangingPunct="1"/>
            <a:r>
              <a:rPr lang="fr-FR" sz="2400" dirty="0" smtClean="0">
                <a:solidFill>
                  <a:schemeClr val="tx1"/>
                </a:solidFill>
              </a:rPr>
              <a:t>Exploiter le « bloc tonique » expiratoire</a:t>
            </a:r>
          </a:p>
          <a:p>
            <a:pPr eaLnBrk="1" hangingPunct="1"/>
            <a:endParaRPr lang="fr-FR" sz="2400" dirty="0" smtClean="0">
              <a:solidFill>
                <a:schemeClr val="tx1"/>
              </a:solidFill>
            </a:endParaRPr>
          </a:p>
          <a:p>
            <a:pPr eaLnBrk="1" hangingPunct="1"/>
            <a:r>
              <a:rPr lang="fr-FR" sz="2400" dirty="0" smtClean="0">
                <a:solidFill>
                  <a:schemeClr val="tx1"/>
                </a:solidFill>
              </a:rPr>
              <a:t>Rechercher dans toutes les nages l’intégration des solutions </a:t>
            </a:r>
            <a:r>
              <a:rPr lang="fr-FR" sz="2400" dirty="0" err="1" smtClean="0">
                <a:solidFill>
                  <a:schemeClr val="tx1"/>
                </a:solidFill>
              </a:rPr>
              <a:t>ventilatoires</a:t>
            </a:r>
            <a:endParaRPr lang="fr-FR" sz="2400" dirty="0" smtClean="0">
              <a:solidFill>
                <a:schemeClr val="tx1"/>
              </a:solidFill>
            </a:endParaRPr>
          </a:p>
          <a:p>
            <a:pPr eaLnBrk="1" hangingPunct="1">
              <a:buFontTx/>
              <a:buNone/>
            </a:pPr>
            <a:endParaRPr lang="fr-FR"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994122"/>
          </a:xfrm>
          <a:solidFill>
            <a:schemeClr val="bg1"/>
          </a:solidFill>
        </p:spPr>
        <p:style>
          <a:lnRef idx="3">
            <a:schemeClr val="lt1"/>
          </a:lnRef>
          <a:fillRef idx="1">
            <a:schemeClr val="accent6"/>
          </a:fillRef>
          <a:effectRef idx="1">
            <a:schemeClr val="accent6"/>
          </a:effectRef>
          <a:fontRef idx="minor">
            <a:schemeClr val="lt1"/>
          </a:fontRef>
        </p:style>
        <p:txBody>
          <a:bodyPr>
            <a:normAutofit fontScale="90000"/>
          </a:bodyPr>
          <a:lstStyle/>
          <a:p>
            <a:r>
              <a:rPr lang="fr-FR" sz="2700" dirty="0" smtClean="0">
                <a:solidFill>
                  <a:schemeClr val="tx1"/>
                </a:solidFill>
              </a:rPr>
              <a:t>Cheminement de construction des solutions efficaces pour s’accélérer</a:t>
            </a:r>
            <a:r>
              <a:rPr lang="fr-FR" sz="2800" dirty="0" smtClean="0"/>
              <a:t/>
            </a:r>
            <a:br>
              <a:rPr lang="fr-FR" sz="2800" dirty="0" smtClean="0"/>
            </a:br>
            <a:endParaRPr lang="fr-FR" sz="2800" dirty="0"/>
          </a:p>
        </p:txBody>
      </p:sp>
      <p:sp>
        <p:nvSpPr>
          <p:cNvPr id="6" name="Espace réservé du contenu 5"/>
          <p:cNvSpPr>
            <a:spLocks noGrp="1"/>
          </p:cNvSpPr>
          <p:nvPr>
            <p:ph idx="1"/>
          </p:nvPr>
        </p:nvSpPr>
        <p:spPr>
          <a:xfrm>
            <a:off x="457200" y="1556792"/>
            <a:ext cx="8229600" cy="4968552"/>
          </a:xfrm>
          <a:solidFill>
            <a:schemeClr val="accent3">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fontScale="92500" lnSpcReduction="10000"/>
          </a:bodyPr>
          <a:lstStyle/>
          <a:p>
            <a:pPr>
              <a:lnSpc>
                <a:spcPct val="80000"/>
              </a:lnSpc>
            </a:pPr>
            <a:endParaRPr lang="fr-FR" sz="2600" dirty="0" smtClean="0"/>
          </a:p>
          <a:p>
            <a:pPr>
              <a:lnSpc>
                <a:spcPct val="80000"/>
              </a:lnSpc>
            </a:pPr>
            <a:r>
              <a:rPr lang="fr-FR" sz="2600" dirty="0" smtClean="0">
                <a:solidFill>
                  <a:schemeClr val="tx1"/>
                </a:solidFill>
              </a:rPr>
              <a:t>Se représenter dans son espace d’action à partir </a:t>
            </a:r>
            <a:r>
              <a:rPr lang="fr-FR" sz="2600" b="1" dirty="0" smtClean="0">
                <a:solidFill>
                  <a:schemeClr val="tx1"/>
                </a:solidFill>
              </a:rPr>
              <a:t>du plan horizontal </a:t>
            </a:r>
            <a:r>
              <a:rPr lang="fr-FR" sz="2600" dirty="0" smtClean="0">
                <a:solidFill>
                  <a:schemeClr val="tx1"/>
                </a:solidFill>
              </a:rPr>
              <a:t>qui distingue le haut et le bas ;  </a:t>
            </a:r>
            <a:r>
              <a:rPr lang="fr-FR" sz="2600" b="1" dirty="0" smtClean="0">
                <a:solidFill>
                  <a:schemeClr val="tx1"/>
                </a:solidFill>
              </a:rPr>
              <a:t>du plan sagittal </a:t>
            </a:r>
            <a:r>
              <a:rPr lang="fr-FR" sz="2600" dirty="0" smtClean="0">
                <a:solidFill>
                  <a:schemeClr val="tx1"/>
                </a:solidFill>
              </a:rPr>
              <a:t>: la droite et la gauche ; </a:t>
            </a:r>
            <a:r>
              <a:rPr lang="fr-FR" sz="2600" b="1" dirty="0" smtClean="0">
                <a:solidFill>
                  <a:schemeClr val="tx1"/>
                </a:solidFill>
              </a:rPr>
              <a:t>du plan frontal : </a:t>
            </a:r>
            <a:r>
              <a:rPr lang="fr-FR" sz="2600" dirty="0" smtClean="0">
                <a:solidFill>
                  <a:schemeClr val="tx1"/>
                </a:solidFill>
              </a:rPr>
              <a:t>l’avant et l’arrière</a:t>
            </a:r>
          </a:p>
          <a:p>
            <a:pPr>
              <a:lnSpc>
                <a:spcPct val="80000"/>
              </a:lnSpc>
            </a:pPr>
            <a:endParaRPr lang="fr-FR" sz="2600" dirty="0" smtClean="0">
              <a:solidFill>
                <a:schemeClr val="tx1"/>
              </a:solidFill>
            </a:endParaRPr>
          </a:p>
          <a:p>
            <a:pPr>
              <a:lnSpc>
                <a:spcPct val="80000"/>
              </a:lnSpc>
            </a:pPr>
            <a:r>
              <a:rPr lang="fr-FR" sz="2600" dirty="0" smtClean="0">
                <a:solidFill>
                  <a:schemeClr val="tx1"/>
                </a:solidFill>
              </a:rPr>
              <a:t>Construire la pale main + avant bras, pour mobiliser une grande masse d’eau</a:t>
            </a:r>
          </a:p>
          <a:p>
            <a:pPr>
              <a:lnSpc>
                <a:spcPct val="80000"/>
              </a:lnSpc>
            </a:pPr>
            <a:endParaRPr lang="fr-FR" sz="2600" dirty="0" smtClean="0">
              <a:solidFill>
                <a:schemeClr val="tx1"/>
              </a:solidFill>
            </a:endParaRPr>
          </a:p>
          <a:p>
            <a:pPr>
              <a:lnSpc>
                <a:spcPct val="80000"/>
              </a:lnSpc>
            </a:pPr>
            <a:r>
              <a:rPr lang="fr-FR" sz="2600" dirty="0" smtClean="0">
                <a:solidFill>
                  <a:schemeClr val="tx1"/>
                </a:solidFill>
              </a:rPr>
              <a:t>Orienter les pales pour pulser de grandes masses d’eau vers l’arrière</a:t>
            </a:r>
          </a:p>
          <a:p>
            <a:pPr>
              <a:lnSpc>
                <a:spcPct val="80000"/>
              </a:lnSpc>
            </a:pPr>
            <a:endParaRPr lang="fr-FR" sz="2600" dirty="0" smtClean="0">
              <a:solidFill>
                <a:schemeClr val="tx1"/>
              </a:solidFill>
            </a:endParaRPr>
          </a:p>
          <a:p>
            <a:pPr>
              <a:lnSpc>
                <a:spcPct val="80000"/>
              </a:lnSpc>
            </a:pPr>
            <a:r>
              <a:rPr lang="fr-FR" sz="2600" dirty="0" smtClean="0">
                <a:solidFill>
                  <a:schemeClr val="tx1"/>
                </a:solidFill>
              </a:rPr>
              <a:t>Accroître l’amplitude du trajet de la pale en mobilisant l’épaule vers l’avant, le fond et l’arrière</a:t>
            </a:r>
          </a:p>
          <a:p>
            <a:pPr>
              <a:lnSpc>
                <a:spcPct val="80000"/>
              </a:lnSpc>
            </a:pPr>
            <a:endParaRPr lang="fr-FR" sz="2600" dirty="0" smtClean="0">
              <a:solidFill>
                <a:schemeClr val="tx1"/>
              </a:solidFill>
            </a:endParaRPr>
          </a:p>
          <a:p>
            <a:pPr>
              <a:lnSpc>
                <a:spcPct val="80000"/>
              </a:lnSpc>
            </a:pPr>
            <a:r>
              <a:rPr lang="fr-FR" sz="2600" dirty="0" smtClean="0">
                <a:solidFill>
                  <a:schemeClr val="tx1"/>
                </a:solidFill>
              </a:rPr>
              <a:t>Exercer une force d’intensité croissante</a:t>
            </a:r>
          </a:p>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0" y="1"/>
            <a:ext cx="9144000" cy="980728"/>
          </a:xfrm>
          <a:solidFill>
            <a:schemeClr val="accent3">
              <a:lumMod val="40000"/>
              <a:lumOff val="60000"/>
            </a:schemeClr>
          </a:solidFill>
        </p:spPr>
        <p:txBody>
          <a:bodyPr>
            <a:noAutofit/>
          </a:bodyPr>
          <a:lstStyle/>
          <a:p>
            <a:pPr eaLnBrk="1" hangingPunct="1">
              <a:defRPr/>
            </a:pPr>
            <a:r>
              <a:rPr lang="fr-FR" sz="2400" b="0" dirty="0" smtClean="0"/>
              <a:t> </a:t>
            </a:r>
            <a:r>
              <a:rPr lang="fr-FR" sz="2400" dirty="0" smtClean="0"/>
              <a:t>T</a:t>
            </a:r>
            <a:r>
              <a:rPr lang="fr-FR" sz="2400" b="0" dirty="0" smtClean="0"/>
              <a:t>errien =&gt;  </a:t>
            </a:r>
            <a:r>
              <a:rPr lang="fr-FR" sz="2400" dirty="0" smtClean="0"/>
              <a:t>N</a:t>
            </a:r>
            <a:r>
              <a:rPr lang="fr-FR" sz="2400" b="0" dirty="0" smtClean="0"/>
              <a:t>ageur</a:t>
            </a:r>
            <a:br>
              <a:rPr lang="fr-FR" sz="2400" b="0" dirty="0" smtClean="0"/>
            </a:br>
            <a:r>
              <a:rPr lang="fr-FR" sz="2400" b="0" dirty="0" smtClean="0"/>
              <a:t>Faire coïncider espace subjectif et objectif</a:t>
            </a:r>
            <a:r>
              <a:rPr lang="fr-FR" sz="2400" dirty="0" smtClean="0"/>
              <a:t> </a:t>
            </a:r>
          </a:p>
        </p:txBody>
      </p:sp>
      <p:grpSp>
        <p:nvGrpSpPr>
          <p:cNvPr id="2" name="Group 3"/>
          <p:cNvGrpSpPr>
            <a:grpSpLocks/>
          </p:cNvGrpSpPr>
          <p:nvPr/>
        </p:nvGrpSpPr>
        <p:grpSpPr bwMode="auto">
          <a:xfrm>
            <a:off x="3924300" y="2420938"/>
            <a:ext cx="865188" cy="3168650"/>
            <a:chOff x="2426" y="1389"/>
            <a:chExt cx="545" cy="1996"/>
          </a:xfrm>
        </p:grpSpPr>
        <p:sp>
          <p:nvSpPr>
            <p:cNvPr id="24594" name="AutoShape 4"/>
            <p:cNvSpPr>
              <a:spLocks noChangeArrowheads="1"/>
            </p:cNvSpPr>
            <p:nvPr/>
          </p:nvSpPr>
          <p:spPr bwMode="auto">
            <a:xfrm>
              <a:off x="2517" y="3294"/>
              <a:ext cx="272" cy="91"/>
            </a:xfrm>
            <a:prstGeom prst="roundRect">
              <a:avLst>
                <a:gd name="adj" fmla="val 16667"/>
              </a:avLst>
            </a:prstGeom>
            <a:solidFill>
              <a:srgbClr val="FFFF00"/>
            </a:solidFill>
            <a:ln w="9525" algn="ctr">
              <a:solidFill>
                <a:schemeClr val="tx1"/>
              </a:solidFill>
              <a:round/>
              <a:headEnd/>
              <a:tailEnd/>
            </a:ln>
          </p:spPr>
          <p:txBody>
            <a:bodyPr wrap="none" anchor="ctr"/>
            <a:lstStyle/>
            <a:p>
              <a:endParaRPr lang="fr-FR"/>
            </a:p>
          </p:txBody>
        </p:sp>
        <p:grpSp>
          <p:nvGrpSpPr>
            <p:cNvPr id="3" name="Group 5"/>
            <p:cNvGrpSpPr>
              <a:grpSpLocks/>
            </p:cNvGrpSpPr>
            <p:nvPr/>
          </p:nvGrpSpPr>
          <p:grpSpPr bwMode="auto">
            <a:xfrm>
              <a:off x="2426" y="1389"/>
              <a:ext cx="545" cy="1951"/>
              <a:chOff x="1020" y="1570"/>
              <a:chExt cx="545" cy="1951"/>
            </a:xfrm>
          </p:grpSpPr>
          <p:sp>
            <p:nvSpPr>
              <p:cNvPr id="24596" name="AutoShape 6"/>
              <p:cNvSpPr>
                <a:spLocks noChangeArrowheads="1"/>
              </p:cNvSpPr>
              <p:nvPr/>
            </p:nvSpPr>
            <p:spPr bwMode="auto">
              <a:xfrm>
                <a:off x="1202" y="1797"/>
                <a:ext cx="90" cy="136"/>
              </a:xfrm>
              <a:prstGeom prst="can">
                <a:avLst>
                  <a:gd name="adj" fmla="val 37778"/>
                </a:avLst>
              </a:prstGeom>
              <a:solidFill>
                <a:srgbClr val="FFFF00"/>
              </a:solidFill>
              <a:ln w="9525">
                <a:solidFill>
                  <a:schemeClr val="tx1"/>
                </a:solidFill>
                <a:round/>
                <a:headEnd/>
                <a:tailEnd/>
              </a:ln>
            </p:spPr>
            <p:txBody>
              <a:bodyPr wrap="none" anchor="ctr"/>
              <a:lstStyle/>
              <a:p>
                <a:endParaRPr lang="fr-FR"/>
              </a:p>
            </p:txBody>
          </p:sp>
          <p:sp>
            <p:nvSpPr>
              <p:cNvPr id="24597" name="AutoShape 7"/>
              <p:cNvSpPr>
                <a:spLocks noChangeArrowheads="1"/>
              </p:cNvSpPr>
              <p:nvPr/>
            </p:nvSpPr>
            <p:spPr bwMode="auto">
              <a:xfrm>
                <a:off x="1111" y="1570"/>
                <a:ext cx="272" cy="317"/>
              </a:xfrm>
              <a:prstGeom prst="can">
                <a:avLst>
                  <a:gd name="adj" fmla="val 29136"/>
                </a:avLst>
              </a:prstGeom>
              <a:solidFill>
                <a:srgbClr val="FFFF00"/>
              </a:solidFill>
              <a:ln w="9525">
                <a:solidFill>
                  <a:schemeClr val="tx1"/>
                </a:solidFill>
                <a:round/>
                <a:headEnd/>
                <a:tailEnd/>
              </a:ln>
            </p:spPr>
            <p:txBody>
              <a:bodyPr wrap="none" anchor="ctr"/>
              <a:lstStyle/>
              <a:p>
                <a:endParaRPr lang="fr-FR"/>
              </a:p>
            </p:txBody>
          </p:sp>
          <p:sp>
            <p:nvSpPr>
              <p:cNvPr id="24598" name="AutoShape 8"/>
              <p:cNvSpPr>
                <a:spLocks noChangeArrowheads="1"/>
              </p:cNvSpPr>
              <p:nvPr/>
            </p:nvSpPr>
            <p:spPr bwMode="auto">
              <a:xfrm>
                <a:off x="1156" y="2976"/>
                <a:ext cx="136" cy="545"/>
              </a:xfrm>
              <a:prstGeom prst="can">
                <a:avLst>
                  <a:gd name="adj" fmla="val 100184"/>
                </a:avLst>
              </a:prstGeom>
              <a:solidFill>
                <a:srgbClr val="FFFF00"/>
              </a:solidFill>
              <a:ln w="9525">
                <a:solidFill>
                  <a:schemeClr val="tx1"/>
                </a:solidFill>
                <a:round/>
                <a:headEnd/>
                <a:tailEnd/>
              </a:ln>
            </p:spPr>
            <p:txBody>
              <a:bodyPr wrap="none" anchor="ctr"/>
              <a:lstStyle/>
              <a:p>
                <a:endParaRPr lang="fr-FR"/>
              </a:p>
            </p:txBody>
          </p:sp>
          <p:sp>
            <p:nvSpPr>
              <p:cNvPr id="24599" name="AutoShape 9"/>
              <p:cNvSpPr>
                <a:spLocks noChangeArrowheads="1"/>
              </p:cNvSpPr>
              <p:nvPr/>
            </p:nvSpPr>
            <p:spPr bwMode="auto">
              <a:xfrm>
                <a:off x="1020" y="1933"/>
                <a:ext cx="454" cy="771"/>
              </a:xfrm>
              <a:prstGeom prst="can">
                <a:avLst>
                  <a:gd name="adj" fmla="val 42456"/>
                </a:avLst>
              </a:prstGeom>
              <a:solidFill>
                <a:srgbClr val="FFFF00"/>
              </a:solidFill>
              <a:ln w="9525">
                <a:solidFill>
                  <a:schemeClr val="tx1"/>
                </a:solidFill>
                <a:round/>
                <a:headEnd/>
                <a:tailEnd/>
              </a:ln>
            </p:spPr>
            <p:txBody>
              <a:bodyPr wrap="none" anchor="ctr"/>
              <a:lstStyle/>
              <a:p>
                <a:endParaRPr lang="fr-FR"/>
              </a:p>
            </p:txBody>
          </p:sp>
          <p:sp>
            <p:nvSpPr>
              <p:cNvPr id="24600" name="AutoShape 10"/>
              <p:cNvSpPr>
                <a:spLocks noChangeArrowheads="1"/>
              </p:cNvSpPr>
              <p:nvPr/>
            </p:nvSpPr>
            <p:spPr bwMode="auto">
              <a:xfrm>
                <a:off x="1156" y="2568"/>
                <a:ext cx="181" cy="545"/>
              </a:xfrm>
              <a:prstGeom prst="can">
                <a:avLst>
                  <a:gd name="adj" fmla="val 75276"/>
                </a:avLst>
              </a:prstGeom>
              <a:solidFill>
                <a:srgbClr val="FFFF00"/>
              </a:solidFill>
              <a:ln w="9525">
                <a:solidFill>
                  <a:schemeClr val="tx1"/>
                </a:solidFill>
                <a:round/>
                <a:headEnd/>
                <a:tailEnd/>
              </a:ln>
            </p:spPr>
            <p:txBody>
              <a:bodyPr wrap="none" anchor="ctr"/>
              <a:lstStyle/>
              <a:p>
                <a:endParaRPr lang="fr-FR"/>
              </a:p>
            </p:txBody>
          </p:sp>
          <p:sp>
            <p:nvSpPr>
              <p:cNvPr id="24601" name="AutoShape 11"/>
              <p:cNvSpPr>
                <a:spLocks noChangeArrowheads="1"/>
              </p:cNvSpPr>
              <p:nvPr/>
            </p:nvSpPr>
            <p:spPr bwMode="auto">
              <a:xfrm rot="-2653435">
                <a:off x="1429" y="1979"/>
                <a:ext cx="136" cy="680"/>
              </a:xfrm>
              <a:prstGeom prst="can">
                <a:avLst>
                  <a:gd name="adj" fmla="val 0"/>
                </a:avLst>
              </a:prstGeom>
              <a:solidFill>
                <a:srgbClr val="FFFF00"/>
              </a:solidFill>
              <a:ln w="9525">
                <a:solidFill>
                  <a:schemeClr val="bg2"/>
                </a:solidFill>
                <a:round/>
                <a:headEnd/>
                <a:tailEnd/>
              </a:ln>
            </p:spPr>
            <p:txBody>
              <a:bodyPr wrap="none" anchor="ctr"/>
              <a:lstStyle/>
              <a:p>
                <a:endParaRPr lang="fr-FR"/>
              </a:p>
            </p:txBody>
          </p:sp>
        </p:grpSp>
      </p:grpSp>
      <p:sp>
        <p:nvSpPr>
          <p:cNvPr id="24580" name="Line 12"/>
          <p:cNvSpPr>
            <a:spLocks noChangeShapeType="1"/>
          </p:cNvSpPr>
          <p:nvPr/>
        </p:nvSpPr>
        <p:spPr bwMode="auto">
          <a:xfrm>
            <a:off x="2124075" y="2708275"/>
            <a:ext cx="71438" cy="0"/>
          </a:xfrm>
          <a:prstGeom prst="line">
            <a:avLst/>
          </a:prstGeom>
          <a:noFill/>
          <a:ln w="9525">
            <a:noFill/>
            <a:round/>
            <a:headEnd/>
            <a:tailEnd/>
          </a:ln>
        </p:spPr>
        <p:txBody>
          <a:bodyPr/>
          <a:lstStyle/>
          <a:p>
            <a:endParaRPr lang="fr-FR"/>
          </a:p>
        </p:txBody>
      </p:sp>
      <p:sp>
        <p:nvSpPr>
          <p:cNvPr id="24581" name="Line 13"/>
          <p:cNvSpPr>
            <a:spLocks noChangeShapeType="1"/>
          </p:cNvSpPr>
          <p:nvPr/>
        </p:nvSpPr>
        <p:spPr bwMode="auto">
          <a:xfrm>
            <a:off x="4284663" y="1989138"/>
            <a:ext cx="0" cy="4105275"/>
          </a:xfrm>
          <a:prstGeom prst="line">
            <a:avLst/>
          </a:prstGeom>
          <a:noFill/>
          <a:ln w="76200">
            <a:solidFill>
              <a:srgbClr val="FF6699"/>
            </a:solidFill>
            <a:round/>
            <a:headEnd/>
            <a:tailEnd type="oval" w="med" len="med"/>
          </a:ln>
        </p:spPr>
        <p:txBody>
          <a:bodyPr/>
          <a:lstStyle/>
          <a:p>
            <a:endParaRPr lang="fr-FR"/>
          </a:p>
        </p:txBody>
      </p:sp>
      <p:sp>
        <p:nvSpPr>
          <p:cNvPr id="13326" name="Text Box 14"/>
          <p:cNvSpPr txBox="1">
            <a:spLocks noChangeArrowheads="1"/>
          </p:cNvSpPr>
          <p:nvPr/>
        </p:nvSpPr>
        <p:spPr bwMode="auto">
          <a:xfrm>
            <a:off x="3276600" y="1412875"/>
            <a:ext cx="1549400" cy="476250"/>
          </a:xfrm>
          <a:prstGeom prst="rect">
            <a:avLst/>
          </a:prstGeom>
          <a:noFill/>
          <a:ln w="9525" algn="ctr">
            <a:noFill/>
            <a:miter lim="800000"/>
            <a:headEnd/>
            <a:tailEnd/>
          </a:ln>
          <a:effectLst/>
        </p:spPr>
        <p:txBody>
          <a:bodyPr wrap="none">
            <a:spAutoFit/>
          </a:bodyPr>
          <a:lstStyle/>
          <a:p>
            <a:pPr marL="742950" indent="-285750" algn="l">
              <a:lnSpc>
                <a:spcPct val="90000"/>
              </a:lnSpc>
              <a:spcBef>
                <a:spcPct val="20000"/>
              </a:spcBef>
              <a:buClr>
                <a:schemeClr val="tx1"/>
              </a:buClr>
              <a:defRPr/>
            </a:pPr>
            <a:r>
              <a:rPr lang="fr-FR" sz="2800">
                <a:solidFill>
                  <a:srgbClr val="FF6699"/>
                </a:solidFill>
                <a:effectLst>
                  <a:outerShdw blurRad="38100" dist="38100" dir="2700000" algn="tl">
                    <a:srgbClr val="000000"/>
                  </a:outerShdw>
                </a:effectLst>
                <a:latin typeface="Verdana" pitchFamily="34" charset="0"/>
              </a:rPr>
              <a:t>haut</a:t>
            </a:r>
          </a:p>
        </p:txBody>
      </p:sp>
      <p:sp>
        <p:nvSpPr>
          <p:cNvPr id="13327" name="Text Box 15"/>
          <p:cNvSpPr txBox="1">
            <a:spLocks noChangeArrowheads="1"/>
          </p:cNvSpPr>
          <p:nvPr/>
        </p:nvSpPr>
        <p:spPr bwMode="auto">
          <a:xfrm>
            <a:off x="3348038" y="6165850"/>
            <a:ext cx="1362075" cy="476250"/>
          </a:xfrm>
          <a:prstGeom prst="rect">
            <a:avLst/>
          </a:prstGeom>
          <a:noFill/>
          <a:ln w="9525" algn="ctr">
            <a:noFill/>
            <a:miter lim="800000"/>
            <a:headEnd/>
            <a:tailEnd/>
          </a:ln>
          <a:effectLst/>
        </p:spPr>
        <p:txBody>
          <a:bodyPr wrap="none">
            <a:spAutoFit/>
          </a:bodyPr>
          <a:lstStyle/>
          <a:p>
            <a:pPr marL="742950" indent="-285750" algn="l">
              <a:lnSpc>
                <a:spcPct val="90000"/>
              </a:lnSpc>
              <a:spcBef>
                <a:spcPct val="20000"/>
              </a:spcBef>
              <a:buClr>
                <a:schemeClr val="tx1"/>
              </a:buClr>
              <a:defRPr/>
            </a:pPr>
            <a:r>
              <a:rPr lang="fr-FR" sz="2800">
                <a:solidFill>
                  <a:srgbClr val="FF6699"/>
                </a:solidFill>
                <a:effectLst>
                  <a:outerShdw blurRad="38100" dist="38100" dir="2700000" algn="tl">
                    <a:srgbClr val="000000"/>
                  </a:outerShdw>
                </a:effectLst>
                <a:latin typeface="Verdana" pitchFamily="34" charset="0"/>
              </a:rPr>
              <a:t>Bas</a:t>
            </a:r>
          </a:p>
        </p:txBody>
      </p:sp>
      <p:sp>
        <p:nvSpPr>
          <p:cNvPr id="24584" name="Line 16"/>
          <p:cNvSpPr>
            <a:spLocks noChangeShapeType="1"/>
          </p:cNvSpPr>
          <p:nvPr/>
        </p:nvSpPr>
        <p:spPr bwMode="auto">
          <a:xfrm>
            <a:off x="2051050" y="3789363"/>
            <a:ext cx="4826000" cy="0"/>
          </a:xfrm>
          <a:prstGeom prst="line">
            <a:avLst/>
          </a:prstGeom>
          <a:noFill/>
          <a:ln w="38100">
            <a:solidFill>
              <a:srgbClr val="00FFFF"/>
            </a:solidFill>
            <a:round/>
            <a:headEnd/>
            <a:tailEnd type="triangle" w="med" len="med"/>
          </a:ln>
        </p:spPr>
        <p:txBody>
          <a:bodyPr/>
          <a:lstStyle/>
          <a:p>
            <a:endParaRPr lang="fr-FR"/>
          </a:p>
        </p:txBody>
      </p:sp>
      <p:sp>
        <p:nvSpPr>
          <p:cNvPr id="13329" name="Text Box 17"/>
          <p:cNvSpPr txBox="1">
            <a:spLocks noChangeArrowheads="1"/>
          </p:cNvSpPr>
          <p:nvPr/>
        </p:nvSpPr>
        <p:spPr bwMode="auto">
          <a:xfrm>
            <a:off x="6948488" y="3429000"/>
            <a:ext cx="1765300" cy="476250"/>
          </a:xfrm>
          <a:prstGeom prst="rect">
            <a:avLst/>
          </a:prstGeom>
          <a:noFill/>
          <a:ln w="9525" algn="ctr">
            <a:noFill/>
            <a:miter lim="800000"/>
            <a:headEnd/>
            <a:tailEnd/>
          </a:ln>
          <a:effectLst/>
        </p:spPr>
        <p:txBody>
          <a:bodyPr wrap="none">
            <a:spAutoFit/>
          </a:bodyPr>
          <a:lstStyle/>
          <a:p>
            <a:pPr marL="742950" indent="-285750" algn="l">
              <a:lnSpc>
                <a:spcPct val="90000"/>
              </a:lnSpc>
              <a:spcBef>
                <a:spcPct val="20000"/>
              </a:spcBef>
              <a:buClr>
                <a:schemeClr val="tx1"/>
              </a:buClr>
              <a:defRPr/>
            </a:pPr>
            <a:r>
              <a:rPr lang="fr-FR" sz="2800">
                <a:solidFill>
                  <a:srgbClr val="66CCFF"/>
                </a:solidFill>
                <a:effectLst>
                  <a:outerShdw blurRad="38100" dist="38100" dir="2700000" algn="tl">
                    <a:srgbClr val="000000"/>
                  </a:outerShdw>
                </a:effectLst>
                <a:latin typeface="Verdana" pitchFamily="34" charset="0"/>
              </a:rPr>
              <a:t>avant</a:t>
            </a:r>
          </a:p>
        </p:txBody>
      </p:sp>
      <p:sp>
        <p:nvSpPr>
          <p:cNvPr id="13330" name="Text Box 18"/>
          <p:cNvSpPr txBox="1">
            <a:spLocks noChangeArrowheads="1"/>
          </p:cNvSpPr>
          <p:nvPr/>
        </p:nvSpPr>
        <p:spPr bwMode="auto">
          <a:xfrm>
            <a:off x="0" y="3500438"/>
            <a:ext cx="2003425" cy="476250"/>
          </a:xfrm>
          <a:prstGeom prst="rect">
            <a:avLst/>
          </a:prstGeom>
          <a:noFill/>
          <a:ln w="9525" algn="ctr">
            <a:noFill/>
            <a:miter lim="800000"/>
            <a:headEnd/>
            <a:tailEnd/>
          </a:ln>
          <a:effectLst/>
        </p:spPr>
        <p:txBody>
          <a:bodyPr wrap="none">
            <a:spAutoFit/>
          </a:bodyPr>
          <a:lstStyle/>
          <a:p>
            <a:pPr marL="742950" indent="-285750" algn="l">
              <a:lnSpc>
                <a:spcPct val="90000"/>
              </a:lnSpc>
              <a:spcBef>
                <a:spcPct val="20000"/>
              </a:spcBef>
              <a:buClr>
                <a:schemeClr val="tx1"/>
              </a:buClr>
              <a:defRPr/>
            </a:pPr>
            <a:r>
              <a:rPr lang="fr-FR" sz="2800">
                <a:solidFill>
                  <a:srgbClr val="66CCFF"/>
                </a:solidFill>
                <a:effectLst>
                  <a:outerShdw blurRad="38100" dist="38100" dir="2700000" algn="tl">
                    <a:srgbClr val="000000"/>
                  </a:outerShdw>
                </a:effectLst>
                <a:latin typeface="Verdana" pitchFamily="34" charset="0"/>
              </a:rPr>
              <a:t>arrière</a:t>
            </a:r>
          </a:p>
        </p:txBody>
      </p:sp>
      <p:sp>
        <p:nvSpPr>
          <p:cNvPr id="24587" name="Line 19"/>
          <p:cNvSpPr>
            <a:spLocks noChangeShapeType="1"/>
          </p:cNvSpPr>
          <p:nvPr/>
        </p:nvSpPr>
        <p:spPr bwMode="auto">
          <a:xfrm>
            <a:off x="2700338" y="4149725"/>
            <a:ext cx="3816350" cy="0"/>
          </a:xfrm>
          <a:prstGeom prst="line">
            <a:avLst/>
          </a:prstGeom>
          <a:noFill/>
          <a:ln w="38100">
            <a:solidFill>
              <a:schemeClr val="tx1"/>
            </a:solidFill>
            <a:prstDash val="dash"/>
            <a:round/>
            <a:headEnd/>
            <a:tailEnd/>
          </a:ln>
        </p:spPr>
        <p:txBody>
          <a:bodyPr/>
          <a:lstStyle/>
          <a:p>
            <a:endParaRPr lang="fr-FR"/>
          </a:p>
        </p:txBody>
      </p:sp>
      <p:grpSp>
        <p:nvGrpSpPr>
          <p:cNvPr id="4" name="Group 20"/>
          <p:cNvGrpSpPr>
            <a:grpSpLocks/>
          </p:cNvGrpSpPr>
          <p:nvPr/>
        </p:nvGrpSpPr>
        <p:grpSpPr bwMode="auto">
          <a:xfrm>
            <a:off x="1958975" y="1865313"/>
            <a:ext cx="5519738" cy="4183062"/>
            <a:chOff x="1234" y="1175"/>
            <a:chExt cx="3477" cy="2635"/>
          </a:xfrm>
        </p:grpSpPr>
        <p:sp>
          <p:nvSpPr>
            <p:cNvPr id="24589" name="Text Box 21"/>
            <p:cNvSpPr txBox="1">
              <a:spLocks noChangeArrowheads="1"/>
            </p:cNvSpPr>
            <p:nvPr/>
          </p:nvSpPr>
          <p:spPr bwMode="auto">
            <a:xfrm>
              <a:off x="3003" y="1175"/>
              <a:ext cx="356" cy="231"/>
            </a:xfrm>
            <a:prstGeom prst="rect">
              <a:avLst/>
            </a:prstGeom>
            <a:noFill/>
            <a:ln w="9525">
              <a:noFill/>
              <a:miter lim="800000"/>
              <a:headEnd/>
              <a:tailEnd/>
            </a:ln>
          </p:spPr>
          <p:txBody>
            <a:bodyPr wrap="none">
              <a:spAutoFit/>
            </a:bodyPr>
            <a:lstStyle/>
            <a:p>
              <a:pPr algn="l"/>
              <a:r>
                <a:rPr lang="fr-FR" sz="1800" b="0">
                  <a:solidFill>
                    <a:schemeClr val="tx1"/>
                  </a:solidFill>
                </a:rPr>
                <a:t>tête</a:t>
              </a:r>
            </a:p>
          </p:txBody>
        </p:sp>
        <p:sp>
          <p:nvSpPr>
            <p:cNvPr id="24590" name="Text Box 22"/>
            <p:cNvSpPr txBox="1">
              <a:spLocks noChangeArrowheads="1"/>
            </p:cNvSpPr>
            <p:nvPr/>
          </p:nvSpPr>
          <p:spPr bwMode="auto">
            <a:xfrm>
              <a:off x="2958" y="3579"/>
              <a:ext cx="460" cy="231"/>
            </a:xfrm>
            <a:prstGeom prst="rect">
              <a:avLst/>
            </a:prstGeom>
            <a:noFill/>
            <a:ln w="9525">
              <a:noFill/>
              <a:miter lim="800000"/>
              <a:headEnd/>
              <a:tailEnd/>
            </a:ln>
          </p:spPr>
          <p:txBody>
            <a:bodyPr wrap="none">
              <a:spAutoFit/>
            </a:bodyPr>
            <a:lstStyle/>
            <a:p>
              <a:pPr algn="l"/>
              <a:r>
                <a:rPr lang="fr-FR" sz="1800" b="0">
                  <a:solidFill>
                    <a:schemeClr val="tx1"/>
                  </a:solidFill>
                </a:rPr>
                <a:t>pieds</a:t>
              </a:r>
            </a:p>
          </p:txBody>
        </p:sp>
        <p:sp>
          <p:nvSpPr>
            <p:cNvPr id="24591" name="Text Box 23"/>
            <p:cNvSpPr txBox="1">
              <a:spLocks noChangeArrowheads="1"/>
            </p:cNvSpPr>
            <p:nvPr/>
          </p:nvSpPr>
          <p:spPr bwMode="auto">
            <a:xfrm>
              <a:off x="4195" y="2478"/>
              <a:ext cx="516" cy="231"/>
            </a:xfrm>
            <a:prstGeom prst="rect">
              <a:avLst/>
            </a:prstGeom>
            <a:noFill/>
            <a:ln w="9525">
              <a:noFill/>
              <a:miter lim="800000"/>
              <a:headEnd/>
              <a:tailEnd/>
            </a:ln>
          </p:spPr>
          <p:txBody>
            <a:bodyPr wrap="none">
              <a:spAutoFit/>
            </a:bodyPr>
            <a:lstStyle/>
            <a:p>
              <a:pPr algn="l"/>
              <a:r>
                <a:rPr lang="fr-FR" sz="1800" b="0">
                  <a:solidFill>
                    <a:schemeClr val="tx1"/>
                  </a:solidFill>
                </a:rPr>
                <a:t>ventre</a:t>
              </a:r>
            </a:p>
          </p:txBody>
        </p:sp>
        <p:sp>
          <p:nvSpPr>
            <p:cNvPr id="24592" name="Text Box 24"/>
            <p:cNvSpPr txBox="1">
              <a:spLocks noChangeArrowheads="1"/>
            </p:cNvSpPr>
            <p:nvPr/>
          </p:nvSpPr>
          <p:spPr bwMode="auto">
            <a:xfrm>
              <a:off x="1234" y="2490"/>
              <a:ext cx="348" cy="231"/>
            </a:xfrm>
            <a:prstGeom prst="rect">
              <a:avLst/>
            </a:prstGeom>
            <a:noFill/>
            <a:ln w="9525">
              <a:noFill/>
              <a:miter lim="800000"/>
              <a:headEnd/>
              <a:tailEnd/>
            </a:ln>
          </p:spPr>
          <p:txBody>
            <a:bodyPr wrap="none">
              <a:spAutoFit/>
            </a:bodyPr>
            <a:lstStyle/>
            <a:p>
              <a:pPr algn="l"/>
              <a:r>
                <a:rPr lang="fr-FR" sz="1800" b="0">
                  <a:solidFill>
                    <a:schemeClr val="tx1"/>
                  </a:solidFill>
                </a:rPr>
                <a:t>dos</a:t>
              </a:r>
            </a:p>
          </p:txBody>
        </p:sp>
        <p:sp>
          <p:nvSpPr>
            <p:cNvPr id="24593" name="Line 25"/>
            <p:cNvSpPr>
              <a:spLocks noChangeShapeType="1"/>
            </p:cNvSpPr>
            <p:nvPr/>
          </p:nvSpPr>
          <p:spPr bwMode="auto">
            <a:xfrm>
              <a:off x="3152" y="1434"/>
              <a:ext cx="0" cy="2132"/>
            </a:xfrm>
            <a:prstGeom prst="line">
              <a:avLst/>
            </a:prstGeom>
            <a:noFill/>
            <a:ln w="38100">
              <a:solidFill>
                <a:schemeClr val="tx1"/>
              </a:solidFill>
              <a:prstDash val="dash"/>
              <a:round/>
              <a:headEnd/>
              <a:tailEnd/>
            </a:ln>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3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5400000">
                                      <p:cBhvr>
                                        <p:cTn id="1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0" y="1"/>
            <a:ext cx="9144000" cy="1125538"/>
          </a:xfrm>
          <a:solidFill>
            <a:schemeClr val="accent3">
              <a:lumMod val="40000"/>
              <a:lumOff val="60000"/>
            </a:schemeClr>
          </a:solidFill>
        </p:spPr>
        <p:txBody>
          <a:bodyPr>
            <a:normAutofit/>
          </a:bodyPr>
          <a:lstStyle/>
          <a:p>
            <a:pPr algn="ctr" eaLnBrk="1" hangingPunct="1">
              <a:defRPr/>
            </a:pPr>
            <a:r>
              <a:rPr lang="fr-FR" sz="2400" b="1" dirty="0" smtClean="0"/>
              <a:t>CONSTRUIRE LES AXES ET PLANS DE REFERENCE</a:t>
            </a:r>
          </a:p>
        </p:txBody>
      </p:sp>
      <p:sp>
        <p:nvSpPr>
          <p:cNvPr id="25603" name="Rectangle 3"/>
          <p:cNvSpPr>
            <a:spLocks noChangeArrowheads="1"/>
          </p:cNvSpPr>
          <p:nvPr/>
        </p:nvSpPr>
        <p:spPr bwMode="auto">
          <a:xfrm>
            <a:off x="2484438" y="3068638"/>
            <a:ext cx="4175125" cy="1873250"/>
          </a:xfrm>
          <a:prstGeom prst="rect">
            <a:avLst/>
          </a:prstGeom>
          <a:noFill/>
          <a:ln w="9525" algn="ctr">
            <a:noFill/>
            <a:miter lim="800000"/>
            <a:headEnd/>
            <a:tailEnd/>
          </a:ln>
        </p:spPr>
        <p:txBody>
          <a:bodyPr wrap="none" anchor="ctr"/>
          <a:lstStyle/>
          <a:p>
            <a:endParaRPr lang="fr-FR"/>
          </a:p>
        </p:txBody>
      </p:sp>
      <p:sp>
        <p:nvSpPr>
          <p:cNvPr id="15364" name="Rectangle 4"/>
          <p:cNvSpPr>
            <a:spLocks noChangeArrowheads="1"/>
          </p:cNvSpPr>
          <p:nvPr/>
        </p:nvSpPr>
        <p:spPr bwMode="auto">
          <a:xfrm>
            <a:off x="2627313" y="2924175"/>
            <a:ext cx="3384550" cy="2736850"/>
          </a:xfrm>
          <a:prstGeom prst="rect">
            <a:avLst/>
          </a:prstGeom>
          <a:noFill/>
          <a:ln w="25400" algn="ctr">
            <a:solidFill>
              <a:schemeClr val="tx1"/>
            </a:solidFill>
            <a:miter lim="800000"/>
            <a:headEnd/>
            <a:tailEnd/>
          </a:ln>
        </p:spPr>
        <p:txBody>
          <a:bodyPr wrap="none" anchor="ctr"/>
          <a:lstStyle/>
          <a:p>
            <a:endParaRPr lang="fr-FR"/>
          </a:p>
        </p:txBody>
      </p:sp>
      <p:sp>
        <p:nvSpPr>
          <p:cNvPr id="15365" name="AutoShape 5"/>
          <p:cNvSpPr>
            <a:spLocks noChangeArrowheads="1"/>
          </p:cNvSpPr>
          <p:nvPr/>
        </p:nvSpPr>
        <p:spPr bwMode="auto">
          <a:xfrm rot="16200000" flipH="1">
            <a:off x="2447925" y="3176588"/>
            <a:ext cx="3671887" cy="2160588"/>
          </a:xfrm>
          <a:prstGeom prst="parallelogram">
            <a:avLst>
              <a:gd name="adj" fmla="val 44226"/>
            </a:avLst>
          </a:prstGeom>
          <a:solidFill>
            <a:schemeClr val="hlink">
              <a:alpha val="43137"/>
            </a:schemeClr>
          </a:solidFill>
          <a:ln w="38100" algn="ctr">
            <a:solidFill>
              <a:srgbClr val="FF00FF"/>
            </a:solidFill>
            <a:miter lim="800000"/>
            <a:headEnd/>
            <a:tailEnd/>
          </a:ln>
        </p:spPr>
        <p:txBody>
          <a:bodyPr wrap="none" anchor="ctr"/>
          <a:lstStyle/>
          <a:p>
            <a:endParaRPr lang="fr-FR"/>
          </a:p>
        </p:txBody>
      </p:sp>
      <p:sp>
        <p:nvSpPr>
          <p:cNvPr id="25606" name="Line 6"/>
          <p:cNvSpPr>
            <a:spLocks noChangeShapeType="1"/>
          </p:cNvSpPr>
          <p:nvPr/>
        </p:nvSpPr>
        <p:spPr bwMode="auto">
          <a:xfrm>
            <a:off x="4284663" y="1989138"/>
            <a:ext cx="0" cy="4176712"/>
          </a:xfrm>
          <a:prstGeom prst="line">
            <a:avLst/>
          </a:prstGeom>
          <a:noFill/>
          <a:ln w="25400">
            <a:solidFill>
              <a:schemeClr val="tx1"/>
            </a:solidFill>
            <a:round/>
            <a:headEnd/>
            <a:tailEnd/>
          </a:ln>
        </p:spPr>
        <p:txBody>
          <a:bodyPr/>
          <a:lstStyle/>
          <a:p>
            <a:endParaRPr lang="fr-FR"/>
          </a:p>
        </p:txBody>
      </p:sp>
      <p:sp>
        <p:nvSpPr>
          <p:cNvPr id="15367" name="AutoShape 7"/>
          <p:cNvSpPr>
            <a:spLocks noChangeArrowheads="1"/>
          </p:cNvSpPr>
          <p:nvPr/>
        </p:nvSpPr>
        <p:spPr bwMode="auto">
          <a:xfrm>
            <a:off x="1042988" y="3500438"/>
            <a:ext cx="6985000" cy="1152525"/>
          </a:xfrm>
          <a:prstGeom prst="parallelogram">
            <a:avLst>
              <a:gd name="adj" fmla="val 151515"/>
            </a:avLst>
          </a:prstGeom>
          <a:solidFill>
            <a:srgbClr val="00FFFF">
              <a:alpha val="50980"/>
            </a:srgbClr>
          </a:solidFill>
          <a:ln w="38100" algn="ctr">
            <a:solidFill>
              <a:srgbClr val="00FFFF"/>
            </a:solidFill>
            <a:miter lim="800000"/>
            <a:headEnd/>
            <a:tailEnd/>
          </a:ln>
        </p:spPr>
        <p:txBody>
          <a:bodyPr wrap="none" anchor="ctr"/>
          <a:lstStyle/>
          <a:p>
            <a:endParaRPr lang="fr-FR"/>
          </a:p>
        </p:txBody>
      </p:sp>
      <p:sp>
        <p:nvSpPr>
          <p:cNvPr id="25608" name="Line 8"/>
          <p:cNvSpPr>
            <a:spLocks noChangeShapeType="1"/>
          </p:cNvSpPr>
          <p:nvPr/>
        </p:nvSpPr>
        <p:spPr bwMode="auto">
          <a:xfrm flipV="1">
            <a:off x="900113" y="2133600"/>
            <a:ext cx="6911975" cy="3816350"/>
          </a:xfrm>
          <a:prstGeom prst="line">
            <a:avLst/>
          </a:prstGeom>
          <a:noFill/>
          <a:ln w="50800">
            <a:solidFill>
              <a:schemeClr val="accent1"/>
            </a:solidFill>
            <a:round/>
            <a:headEnd type="triangle" w="med" len="med"/>
            <a:tailEnd/>
          </a:ln>
        </p:spPr>
        <p:txBody>
          <a:bodyPr/>
          <a:lstStyle/>
          <a:p>
            <a:endParaRPr lang="fr-FR"/>
          </a:p>
        </p:txBody>
      </p:sp>
      <p:sp>
        <p:nvSpPr>
          <p:cNvPr id="15369" name="Text Box 9"/>
          <p:cNvSpPr txBox="1">
            <a:spLocks noChangeArrowheads="1"/>
          </p:cNvSpPr>
          <p:nvPr/>
        </p:nvSpPr>
        <p:spPr bwMode="auto">
          <a:xfrm>
            <a:off x="6659563" y="1628775"/>
            <a:ext cx="2298700" cy="476250"/>
          </a:xfrm>
          <a:prstGeom prst="rect">
            <a:avLst/>
          </a:prstGeom>
          <a:noFill/>
          <a:ln w="9525" algn="ctr">
            <a:noFill/>
            <a:miter lim="800000"/>
            <a:headEnd/>
            <a:tailEnd/>
          </a:ln>
          <a:effectLst/>
        </p:spPr>
        <p:txBody>
          <a:bodyPr>
            <a:spAutoFit/>
          </a:bodyPr>
          <a:lstStyle/>
          <a:p>
            <a:pPr marL="742950" indent="-285750" algn="l">
              <a:lnSpc>
                <a:spcPct val="90000"/>
              </a:lnSpc>
              <a:spcBef>
                <a:spcPct val="20000"/>
              </a:spcBef>
              <a:buClr>
                <a:schemeClr val="tx1"/>
              </a:buClr>
              <a:defRPr/>
            </a:pPr>
            <a:r>
              <a:rPr lang="fr-FR" sz="2800" b="0">
                <a:solidFill>
                  <a:schemeClr val="accent1"/>
                </a:solidFill>
                <a:effectLst>
                  <a:outerShdw blurRad="38100" dist="38100" dir="2700000" algn="tl">
                    <a:srgbClr val="000000"/>
                  </a:outerShdw>
                </a:effectLst>
                <a:latin typeface="Verdana" pitchFamily="34" charset="0"/>
              </a:rPr>
              <a:t>ARRIERE</a:t>
            </a:r>
          </a:p>
        </p:txBody>
      </p:sp>
      <p:sp>
        <p:nvSpPr>
          <p:cNvPr id="15370" name="Text Box 10"/>
          <p:cNvSpPr txBox="1">
            <a:spLocks noChangeArrowheads="1"/>
          </p:cNvSpPr>
          <p:nvPr/>
        </p:nvSpPr>
        <p:spPr bwMode="auto">
          <a:xfrm>
            <a:off x="0" y="6092825"/>
            <a:ext cx="1908175" cy="476250"/>
          </a:xfrm>
          <a:prstGeom prst="rect">
            <a:avLst/>
          </a:prstGeom>
          <a:noFill/>
          <a:ln w="9525" algn="ctr">
            <a:noFill/>
            <a:miter lim="800000"/>
            <a:headEnd/>
            <a:tailEnd/>
          </a:ln>
          <a:effectLst/>
        </p:spPr>
        <p:txBody>
          <a:bodyPr>
            <a:spAutoFit/>
          </a:bodyPr>
          <a:lstStyle/>
          <a:p>
            <a:pPr marL="742950" indent="-285750">
              <a:lnSpc>
                <a:spcPct val="90000"/>
              </a:lnSpc>
              <a:spcBef>
                <a:spcPct val="20000"/>
              </a:spcBef>
              <a:buClr>
                <a:schemeClr val="tx1"/>
              </a:buClr>
              <a:defRPr/>
            </a:pPr>
            <a:r>
              <a:rPr lang="fr-FR" sz="2800" b="0">
                <a:solidFill>
                  <a:schemeClr val="accent1"/>
                </a:solidFill>
                <a:effectLst>
                  <a:outerShdw blurRad="38100" dist="38100" dir="2700000" algn="tl">
                    <a:srgbClr val="000000"/>
                  </a:outerShdw>
                </a:effectLst>
                <a:latin typeface="Verdana" pitchFamily="34" charset="0"/>
              </a:rPr>
              <a:t>AVANT</a:t>
            </a:r>
          </a:p>
        </p:txBody>
      </p:sp>
      <p:sp>
        <p:nvSpPr>
          <p:cNvPr id="15371" name="Text Box 11"/>
          <p:cNvSpPr txBox="1">
            <a:spLocks noChangeArrowheads="1"/>
          </p:cNvSpPr>
          <p:nvPr/>
        </p:nvSpPr>
        <p:spPr bwMode="auto">
          <a:xfrm>
            <a:off x="3276600" y="1484313"/>
            <a:ext cx="1630363" cy="476250"/>
          </a:xfrm>
          <a:prstGeom prst="rect">
            <a:avLst/>
          </a:prstGeom>
          <a:noFill/>
          <a:ln w="9525" algn="ctr">
            <a:noFill/>
            <a:miter lim="800000"/>
            <a:headEnd/>
            <a:tailEnd/>
          </a:ln>
          <a:effectLst/>
        </p:spPr>
        <p:txBody>
          <a:bodyPr wrap="none">
            <a:spAutoFit/>
          </a:bodyPr>
          <a:lstStyle/>
          <a:p>
            <a:pPr marL="742950" indent="-285750" algn="l">
              <a:lnSpc>
                <a:spcPct val="90000"/>
              </a:lnSpc>
              <a:spcBef>
                <a:spcPct val="20000"/>
              </a:spcBef>
              <a:buClr>
                <a:schemeClr val="tx1"/>
              </a:buClr>
              <a:defRPr/>
            </a:pPr>
            <a:r>
              <a:rPr lang="fr-FR" sz="2800" b="0">
                <a:solidFill>
                  <a:schemeClr val="tx1"/>
                </a:solidFill>
                <a:effectLst>
                  <a:outerShdw blurRad="38100" dist="38100" dir="2700000" algn="tl">
                    <a:srgbClr val="000000"/>
                  </a:outerShdw>
                </a:effectLst>
                <a:latin typeface="Verdana" pitchFamily="34" charset="0"/>
              </a:rPr>
              <a:t>HAUT</a:t>
            </a:r>
          </a:p>
        </p:txBody>
      </p:sp>
      <p:sp>
        <p:nvSpPr>
          <p:cNvPr id="15372" name="Text Box 12"/>
          <p:cNvSpPr txBox="1">
            <a:spLocks noChangeArrowheads="1"/>
          </p:cNvSpPr>
          <p:nvPr/>
        </p:nvSpPr>
        <p:spPr bwMode="auto">
          <a:xfrm>
            <a:off x="3635375" y="6165850"/>
            <a:ext cx="1371600" cy="476250"/>
          </a:xfrm>
          <a:prstGeom prst="rect">
            <a:avLst/>
          </a:prstGeom>
          <a:noFill/>
          <a:ln w="9525" algn="ctr">
            <a:noFill/>
            <a:miter lim="800000"/>
            <a:headEnd/>
            <a:tailEnd/>
          </a:ln>
          <a:effectLst/>
        </p:spPr>
        <p:txBody>
          <a:bodyPr wrap="none">
            <a:spAutoFit/>
          </a:bodyPr>
          <a:lstStyle/>
          <a:p>
            <a:pPr marL="742950" indent="-285750" algn="l">
              <a:lnSpc>
                <a:spcPct val="90000"/>
              </a:lnSpc>
              <a:spcBef>
                <a:spcPct val="20000"/>
              </a:spcBef>
              <a:buClr>
                <a:schemeClr val="tx1"/>
              </a:buClr>
              <a:defRPr/>
            </a:pPr>
            <a:r>
              <a:rPr lang="fr-FR" sz="2800" b="0">
                <a:solidFill>
                  <a:schemeClr val="tx1"/>
                </a:solidFill>
                <a:effectLst>
                  <a:outerShdw blurRad="38100" dist="38100" dir="2700000" algn="tl">
                    <a:srgbClr val="000000"/>
                  </a:outerShdw>
                </a:effectLst>
                <a:latin typeface="Verdana" pitchFamily="34" charset="0"/>
              </a:rPr>
              <a:t>BAS</a:t>
            </a:r>
          </a:p>
        </p:txBody>
      </p:sp>
      <p:sp>
        <p:nvSpPr>
          <p:cNvPr id="15373" name="Text Box 13"/>
          <p:cNvSpPr txBox="1">
            <a:spLocks noChangeArrowheads="1"/>
          </p:cNvSpPr>
          <p:nvPr/>
        </p:nvSpPr>
        <p:spPr bwMode="auto">
          <a:xfrm>
            <a:off x="6443663" y="4508500"/>
            <a:ext cx="2555875" cy="1416050"/>
          </a:xfrm>
          <a:prstGeom prst="rect">
            <a:avLst/>
          </a:prstGeom>
          <a:noFill/>
          <a:ln w="9525" algn="ctr">
            <a:noFill/>
            <a:miter lim="800000"/>
            <a:headEnd/>
            <a:tailEnd/>
          </a:ln>
          <a:effectLst/>
        </p:spPr>
        <p:txBody>
          <a:bodyPr>
            <a:spAutoFit/>
          </a:bodyPr>
          <a:lstStyle/>
          <a:p>
            <a:pPr marL="742950" indent="-285750">
              <a:lnSpc>
                <a:spcPct val="90000"/>
              </a:lnSpc>
              <a:spcBef>
                <a:spcPct val="20000"/>
              </a:spcBef>
              <a:buClr>
                <a:schemeClr val="tx1"/>
              </a:buClr>
              <a:defRPr/>
            </a:pPr>
            <a:r>
              <a:rPr lang="fr-FR" sz="2800" b="0">
                <a:solidFill>
                  <a:srgbClr val="00FFFF"/>
                </a:solidFill>
                <a:effectLst>
                  <a:outerShdw blurRad="38100" dist="38100" dir="2700000" algn="tl">
                    <a:srgbClr val="000000"/>
                  </a:outerShdw>
                </a:effectLst>
                <a:latin typeface="Verdana" pitchFamily="34" charset="0"/>
              </a:rPr>
              <a:t>Plan</a:t>
            </a:r>
          </a:p>
          <a:p>
            <a:pPr marL="742950" indent="-285750">
              <a:lnSpc>
                <a:spcPct val="90000"/>
              </a:lnSpc>
              <a:spcBef>
                <a:spcPct val="20000"/>
              </a:spcBef>
              <a:buClr>
                <a:schemeClr val="tx1"/>
              </a:buClr>
              <a:defRPr/>
            </a:pPr>
            <a:r>
              <a:rPr lang="fr-FR" sz="2800" b="0">
                <a:solidFill>
                  <a:srgbClr val="00FFFF"/>
                </a:solidFill>
                <a:effectLst>
                  <a:outerShdw blurRad="38100" dist="38100" dir="2700000" algn="tl">
                    <a:srgbClr val="000000"/>
                  </a:outerShdw>
                </a:effectLst>
                <a:latin typeface="Verdana" pitchFamily="34" charset="0"/>
              </a:rPr>
              <a:t>Horizontal</a:t>
            </a:r>
          </a:p>
          <a:p>
            <a:pPr marL="742950" indent="-285750">
              <a:lnSpc>
                <a:spcPct val="90000"/>
              </a:lnSpc>
              <a:spcBef>
                <a:spcPct val="20000"/>
              </a:spcBef>
              <a:buClr>
                <a:schemeClr val="tx1"/>
              </a:buClr>
              <a:defRPr/>
            </a:pPr>
            <a:r>
              <a:rPr lang="fr-FR" sz="2800" b="0">
                <a:solidFill>
                  <a:srgbClr val="00FFFF"/>
                </a:solidFill>
                <a:effectLst>
                  <a:outerShdw blurRad="38100" dist="38100" dir="2700000" algn="tl">
                    <a:srgbClr val="000000"/>
                  </a:outerShdw>
                </a:effectLst>
                <a:latin typeface="Verdana" pitchFamily="34" charset="0"/>
              </a:rPr>
              <a:t>surface</a:t>
            </a:r>
          </a:p>
        </p:txBody>
      </p:sp>
      <p:sp>
        <p:nvSpPr>
          <p:cNvPr id="25614" name="Line 14"/>
          <p:cNvSpPr>
            <a:spLocks noChangeShapeType="1"/>
          </p:cNvSpPr>
          <p:nvPr/>
        </p:nvSpPr>
        <p:spPr bwMode="auto">
          <a:xfrm>
            <a:off x="1547813" y="4076700"/>
            <a:ext cx="5616575" cy="0"/>
          </a:xfrm>
          <a:prstGeom prst="line">
            <a:avLst/>
          </a:prstGeom>
          <a:noFill/>
          <a:ln w="38100">
            <a:solidFill>
              <a:srgbClr val="00FF00"/>
            </a:solidFill>
            <a:round/>
            <a:headEnd/>
            <a:tailEnd/>
          </a:ln>
        </p:spPr>
        <p:txBody>
          <a:bodyPr/>
          <a:lstStyle/>
          <a:p>
            <a:endParaRPr lang="fr-FR"/>
          </a:p>
        </p:txBody>
      </p:sp>
      <p:sp>
        <p:nvSpPr>
          <p:cNvPr id="15375" name="Text Box 15"/>
          <p:cNvSpPr txBox="1">
            <a:spLocks noChangeArrowheads="1"/>
          </p:cNvSpPr>
          <p:nvPr/>
        </p:nvSpPr>
        <p:spPr bwMode="auto">
          <a:xfrm>
            <a:off x="4572000" y="1268413"/>
            <a:ext cx="1811338" cy="946150"/>
          </a:xfrm>
          <a:prstGeom prst="rect">
            <a:avLst/>
          </a:prstGeom>
          <a:noFill/>
          <a:ln w="9525" algn="ctr">
            <a:noFill/>
            <a:miter lim="800000"/>
            <a:headEnd/>
            <a:tailEnd/>
          </a:ln>
          <a:effectLst/>
        </p:spPr>
        <p:txBody>
          <a:bodyPr wrap="none">
            <a:spAutoFit/>
          </a:bodyPr>
          <a:lstStyle/>
          <a:p>
            <a:pPr marL="742950" indent="-285750">
              <a:lnSpc>
                <a:spcPct val="90000"/>
              </a:lnSpc>
              <a:spcBef>
                <a:spcPct val="20000"/>
              </a:spcBef>
              <a:buClr>
                <a:schemeClr val="tx1"/>
              </a:buClr>
              <a:defRPr/>
            </a:pPr>
            <a:r>
              <a:rPr lang="fr-FR" sz="2800" b="0">
                <a:solidFill>
                  <a:srgbClr val="FF6699"/>
                </a:solidFill>
                <a:effectLst>
                  <a:outerShdw blurRad="38100" dist="38100" dir="2700000" algn="tl">
                    <a:srgbClr val="000000"/>
                  </a:outerShdw>
                </a:effectLst>
                <a:latin typeface="Verdana" pitchFamily="34" charset="0"/>
              </a:rPr>
              <a:t>Plan</a:t>
            </a:r>
          </a:p>
          <a:p>
            <a:pPr marL="742950" indent="-285750">
              <a:lnSpc>
                <a:spcPct val="90000"/>
              </a:lnSpc>
              <a:spcBef>
                <a:spcPct val="20000"/>
              </a:spcBef>
              <a:buClr>
                <a:schemeClr val="tx1"/>
              </a:buClr>
              <a:defRPr/>
            </a:pPr>
            <a:r>
              <a:rPr lang="fr-FR" sz="2800" b="0">
                <a:solidFill>
                  <a:srgbClr val="FF6699"/>
                </a:solidFill>
                <a:effectLst>
                  <a:outerShdw blurRad="38100" dist="38100" dir="2700000" algn="tl">
                    <a:srgbClr val="000000"/>
                  </a:outerShdw>
                </a:effectLst>
                <a:latin typeface="Verdana" pitchFamily="34" charset="0"/>
              </a:rPr>
              <a:t>sagital</a:t>
            </a:r>
          </a:p>
        </p:txBody>
      </p:sp>
      <p:sp>
        <p:nvSpPr>
          <p:cNvPr id="15376" name="Text Box 16"/>
          <p:cNvSpPr txBox="1">
            <a:spLocks noChangeArrowheads="1"/>
          </p:cNvSpPr>
          <p:nvPr/>
        </p:nvSpPr>
        <p:spPr bwMode="auto">
          <a:xfrm>
            <a:off x="611188" y="2133600"/>
            <a:ext cx="1811337" cy="946150"/>
          </a:xfrm>
          <a:prstGeom prst="rect">
            <a:avLst/>
          </a:prstGeom>
          <a:noFill/>
          <a:ln w="9525" algn="ctr">
            <a:noFill/>
            <a:miter lim="800000"/>
            <a:headEnd/>
            <a:tailEnd/>
          </a:ln>
          <a:effectLst/>
        </p:spPr>
        <p:txBody>
          <a:bodyPr wrap="none">
            <a:spAutoFit/>
          </a:bodyPr>
          <a:lstStyle/>
          <a:p>
            <a:pPr marL="742950" indent="-285750" algn="l">
              <a:lnSpc>
                <a:spcPct val="90000"/>
              </a:lnSpc>
              <a:spcBef>
                <a:spcPct val="20000"/>
              </a:spcBef>
              <a:buClr>
                <a:schemeClr val="tx1"/>
              </a:buClr>
              <a:defRPr/>
            </a:pPr>
            <a:r>
              <a:rPr lang="fr-FR" sz="2800" b="0">
                <a:solidFill>
                  <a:schemeClr val="tx1"/>
                </a:solidFill>
                <a:effectLst>
                  <a:outerShdw blurRad="38100" dist="38100" dir="2700000" algn="tl">
                    <a:srgbClr val="000000"/>
                  </a:outerShdw>
                </a:effectLst>
                <a:latin typeface="Verdana" pitchFamily="34" charset="0"/>
              </a:rPr>
              <a:t>Plan</a:t>
            </a:r>
          </a:p>
          <a:p>
            <a:pPr marL="742950" indent="-285750" algn="l">
              <a:lnSpc>
                <a:spcPct val="90000"/>
              </a:lnSpc>
              <a:spcBef>
                <a:spcPct val="20000"/>
              </a:spcBef>
              <a:buClr>
                <a:schemeClr val="tx1"/>
              </a:buClr>
              <a:defRPr/>
            </a:pPr>
            <a:r>
              <a:rPr lang="fr-FR" sz="2800" b="0">
                <a:solidFill>
                  <a:schemeClr val="tx1"/>
                </a:solidFill>
                <a:effectLst>
                  <a:outerShdw blurRad="38100" dist="38100" dir="2700000" algn="tl">
                    <a:srgbClr val="000000"/>
                  </a:outerShdw>
                </a:effectLst>
                <a:latin typeface="Verdana" pitchFamily="34" charset="0"/>
              </a:rPr>
              <a:t>frontal</a:t>
            </a:r>
          </a:p>
        </p:txBody>
      </p:sp>
      <p:sp>
        <p:nvSpPr>
          <p:cNvPr id="15377" name="Text Box 17"/>
          <p:cNvSpPr txBox="1">
            <a:spLocks noChangeArrowheads="1"/>
          </p:cNvSpPr>
          <p:nvPr/>
        </p:nvSpPr>
        <p:spPr bwMode="auto">
          <a:xfrm>
            <a:off x="368300" y="3860800"/>
            <a:ext cx="950913" cy="336550"/>
          </a:xfrm>
          <a:prstGeom prst="rect">
            <a:avLst/>
          </a:prstGeom>
          <a:noFill/>
          <a:ln w="9525" algn="ctr">
            <a:noFill/>
            <a:miter lim="800000"/>
            <a:headEnd/>
            <a:tailEnd/>
          </a:ln>
        </p:spPr>
        <p:txBody>
          <a:bodyPr wrap="none">
            <a:spAutoFit/>
          </a:bodyPr>
          <a:lstStyle/>
          <a:p>
            <a:r>
              <a:rPr lang="fr-FR">
                <a:solidFill>
                  <a:schemeClr val="tx1"/>
                </a:solidFill>
              </a:rPr>
              <a:t>DROITE</a:t>
            </a:r>
          </a:p>
        </p:txBody>
      </p:sp>
      <p:sp>
        <p:nvSpPr>
          <p:cNvPr id="15378" name="Text Box 18"/>
          <p:cNvSpPr txBox="1">
            <a:spLocks noChangeArrowheads="1"/>
          </p:cNvSpPr>
          <p:nvPr/>
        </p:nvSpPr>
        <p:spPr bwMode="auto">
          <a:xfrm>
            <a:off x="7380288" y="3860800"/>
            <a:ext cx="1062037" cy="336550"/>
          </a:xfrm>
          <a:prstGeom prst="rect">
            <a:avLst/>
          </a:prstGeom>
          <a:noFill/>
          <a:ln w="9525" algn="ctr">
            <a:noFill/>
            <a:miter lim="800000"/>
            <a:headEnd/>
            <a:tailEnd/>
          </a:ln>
        </p:spPr>
        <p:txBody>
          <a:bodyPr wrap="none">
            <a:spAutoFit/>
          </a:bodyPr>
          <a:lstStyle/>
          <a:p>
            <a:r>
              <a:rPr lang="fr-FR">
                <a:solidFill>
                  <a:schemeClr val="tx1"/>
                </a:solidFill>
              </a:rPr>
              <a:t>GAUCHE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7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7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7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37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3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375">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37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37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3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p:bldP spid="15367" grpId="0" animBg="1"/>
      <p:bldP spid="1537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endParaRPr lang="fr-FR" smtClean="0"/>
          </a:p>
        </p:txBody>
      </p:sp>
      <p:sp>
        <p:nvSpPr>
          <p:cNvPr id="36867" name="Rectangle 3"/>
          <p:cNvSpPr>
            <a:spLocks noGrp="1" noRot="1" noChangeArrowheads="1"/>
          </p:cNvSpPr>
          <p:nvPr>
            <p:ph type="body" idx="1"/>
          </p:nvPr>
        </p:nvSpPr>
        <p:spPr>
          <a:xfrm>
            <a:off x="250825" y="404664"/>
            <a:ext cx="3889375" cy="6119961"/>
          </a:xfrm>
          <a:solidFill>
            <a:schemeClr val="accent3">
              <a:lumMod val="40000"/>
              <a:lumOff val="60000"/>
            </a:schemeClr>
          </a:solidFill>
        </p:spPr>
        <p:txBody>
          <a:bodyPr/>
          <a:lstStyle/>
          <a:p>
            <a:pPr eaLnBrk="1" hangingPunct="1">
              <a:lnSpc>
                <a:spcPct val="90000"/>
              </a:lnSpc>
              <a:defRPr/>
            </a:pPr>
            <a:r>
              <a:rPr lang="fr-FR" sz="2400" dirty="0" smtClean="0"/>
              <a:t>Étendre un élastique n’est possible que par la mise en jeu de force croissante (parce que la résistance de l’élastique croît en raison de son allongement)</a:t>
            </a:r>
          </a:p>
          <a:p>
            <a:pPr eaLnBrk="1" hangingPunct="1">
              <a:lnSpc>
                <a:spcPct val="90000"/>
              </a:lnSpc>
              <a:defRPr/>
            </a:pPr>
            <a:endParaRPr lang="fr-FR" sz="2400" dirty="0" smtClean="0"/>
          </a:p>
          <a:p>
            <a:pPr eaLnBrk="1" hangingPunct="1">
              <a:lnSpc>
                <a:spcPct val="90000"/>
              </a:lnSpc>
              <a:defRPr/>
            </a:pPr>
            <a:r>
              <a:rPr lang="fr-FR" sz="2400" dirty="0" smtClean="0"/>
              <a:t>La non déformation et la </a:t>
            </a:r>
            <a:r>
              <a:rPr lang="fr-FR" sz="2400" dirty="0" err="1" smtClean="0"/>
              <a:t>verticalisation</a:t>
            </a:r>
            <a:r>
              <a:rPr lang="fr-FR" sz="2400" dirty="0" smtClean="0"/>
              <a:t> de l’ensemble avant bras main sont recherchés </a:t>
            </a:r>
          </a:p>
          <a:p>
            <a:pPr eaLnBrk="1" hangingPunct="1">
              <a:lnSpc>
                <a:spcPct val="90000"/>
              </a:lnSpc>
              <a:defRPr/>
            </a:pPr>
            <a:endParaRPr lang="fr-FR" sz="2800" dirty="0" smtClean="0"/>
          </a:p>
        </p:txBody>
      </p:sp>
      <p:pic>
        <p:nvPicPr>
          <p:cNvPr id="34820" name="Picture 4" descr="coudeélastique 1"/>
          <p:cNvPicPr>
            <a:picLocks noChangeAspect="1" noChangeArrowheads="1"/>
          </p:cNvPicPr>
          <p:nvPr/>
        </p:nvPicPr>
        <p:blipFill>
          <a:blip r:embed="rId2" cstate="print"/>
          <a:srcRect/>
          <a:stretch>
            <a:fillRect/>
          </a:stretch>
        </p:blipFill>
        <p:spPr bwMode="auto">
          <a:xfrm>
            <a:off x="4572000" y="188913"/>
            <a:ext cx="4344988" cy="3484562"/>
          </a:xfrm>
          <a:prstGeom prst="rect">
            <a:avLst/>
          </a:prstGeom>
          <a:noFill/>
          <a:ln w="9525">
            <a:noFill/>
            <a:miter lim="800000"/>
            <a:headEnd/>
            <a:tailEnd/>
          </a:ln>
        </p:spPr>
      </p:pic>
      <p:pic>
        <p:nvPicPr>
          <p:cNvPr id="34821" name="Picture 5" descr="coudeélastique 3"/>
          <p:cNvPicPr>
            <a:picLocks noChangeAspect="1" noChangeArrowheads="1"/>
          </p:cNvPicPr>
          <p:nvPr/>
        </p:nvPicPr>
        <p:blipFill>
          <a:blip r:embed="rId3" cstate="print"/>
          <a:srcRect/>
          <a:stretch>
            <a:fillRect/>
          </a:stretch>
        </p:blipFill>
        <p:spPr bwMode="auto">
          <a:xfrm>
            <a:off x="4572000" y="3373438"/>
            <a:ext cx="4344988" cy="3484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cstate="print"/>
          <a:stretch>
            <a:fillRect/>
          </a:stretch>
        </p:blipFill>
        <p:spPr>
          <a:xfrm>
            <a:off x="0" y="1340768"/>
            <a:ext cx="9144000" cy="5517232"/>
          </a:xfrm>
          <a:prstGeom prst="rect">
            <a:avLst/>
          </a:prstGeom>
        </p:spPr>
      </p:pic>
      <p:sp>
        <p:nvSpPr>
          <p:cNvPr id="6" name="Titre 5"/>
          <p:cNvSpPr>
            <a:spLocks noGrp="1"/>
          </p:cNvSpPr>
          <p:nvPr>
            <p:ph type="title"/>
          </p:nvPr>
        </p:nvSpPr>
        <p:spPr>
          <a:xfrm>
            <a:off x="0" y="0"/>
            <a:ext cx="9144000" cy="1417638"/>
          </a:xfrm>
          <a:solidFill>
            <a:schemeClr val="accent3">
              <a:lumMod val="40000"/>
              <a:lumOff val="60000"/>
            </a:schemeClr>
          </a:solidFill>
        </p:spPr>
        <p:txBody>
          <a:bodyPr>
            <a:normAutofit/>
          </a:bodyPr>
          <a:lstStyle/>
          <a:p>
            <a:r>
              <a:rPr lang="fr-FR" sz="2400" b="1" dirty="0" smtClean="0"/>
              <a:t>Orienter la pâle afin d’accélérer une grande masse d’eau en sens inverse du déplacement</a:t>
            </a:r>
            <a:endParaRPr lang="fr-FR" sz="2400" b="1" dirty="0">
              <a:latin typeface="Calibri" pitchFamily="34" charset="0"/>
            </a:endParaRPr>
          </a:p>
        </p:txBody>
      </p:sp>
      <p:sp>
        <p:nvSpPr>
          <p:cNvPr id="7" name="Espace réservé du contenu 6"/>
          <p:cNvSpPr>
            <a:spLocks noGrp="1"/>
          </p:cNvSpPr>
          <p:nvPr>
            <p:ph idx="1"/>
          </p:nvPr>
        </p:nvSpPr>
        <p:spPr>
          <a:xfrm>
            <a:off x="251520" y="2348880"/>
            <a:ext cx="8892480" cy="4824536"/>
          </a:xfrm>
        </p:spPr>
        <p:txBody>
          <a:bodyPr/>
          <a:lstStyle/>
          <a:p>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188913"/>
            <a:ext cx="8229600" cy="2375991"/>
          </a:xfrm>
          <a:solidFill>
            <a:schemeClr val="accent3">
              <a:lumMod val="40000"/>
              <a:lumOff val="60000"/>
            </a:schemeClr>
          </a:solidFill>
        </p:spPr>
        <p:txBody>
          <a:bodyPr>
            <a:normAutofit fontScale="90000"/>
          </a:bodyPr>
          <a:lstStyle/>
          <a:p>
            <a:pPr>
              <a:defRPr/>
            </a:pPr>
            <a:r>
              <a:rPr lang="fr-FR" sz="2000" dirty="0" smtClean="0">
                <a:latin typeface="+mn-lt"/>
              </a:rPr>
              <a:t/>
            </a:r>
            <a:br>
              <a:rPr lang="fr-FR" sz="2000" dirty="0" smtClean="0">
                <a:latin typeface="+mn-lt"/>
              </a:rPr>
            </a:br>
            <a:r>
              <a:rPr lang="fr-FR" sz="2200" dirty="0" smtClean="0">
                <a:latin typeface="+mn-lt"/>
              </a:rPr>
              <a:t>Le contact de la face interne des pieds et des jambes contre le mur offre une information tactile et kinesthésique que le nageur s’efforcera de retrouver , sensitivement en situation de nage.  </a:t>
            </a:r>
            <a:br>
              <a:rPr lang="fr-FR" sz="2200" dirty="0" smtClean="0">
                <a:latin typeface="+mn-lt"/>
              </a:rPr>
            </a:br>
            <a:r>
              <a:rPr lang="fr-FR" sz="2200" b="0" dirty="0" smtClean="0">
                <a:latin typeface="+mn-lt"/>
              </a:rPr>
              <a:t/>
            </a:r>
            <a:br>
              <a:rPr lang="fr-FR" sz="2200" b="0" dirty="0" smtClean="0">
                <a:latin typeface="+mn-lt"/>
              </a:rPr>
            </a:br>
            <a:r>
              <a:rPr lang="fr-FR" sz="2200" b="0" dirty="0" smtClean="0">
                <a:latin typeface="+mn-lt"/>
              </a:rPr>
              <a:t>Un autre avantage de cette situation est de pouvoir exécuter une poussée contre un appui entraînant un déplacement du corps dans la direction assimilable à celle de la nage. </a:t>
            </a:r>
            <a:r>
              <a:rPr lang="fr-FR" sz="2200" dirty="0" smtClean="0"/>
              <a:t/>
            </a:r>
            <a:br>
              <a:rPr lang="fr-FR" sz="2200" dirty="0" smtClean="0"/>
            </a:br>
            <a:endParaRPr lang="fr-FR" sz="2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99592" y="2636912"/>
            <a:ext cx="7416824" cy="38884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3200" b="1" dirty="0" smtClean="0"/>
              <a:t>Niveau 6 : « Automatisation des solutions efficaces »</a:t>
            </a:r>
            <a:r>
              <a:rPr lang="fr-FR" sz="3200" dirty="0" smtClean="0"/>
              <a:t/>
            </a:r>
            <a:br>
              <a:rPr lang="fr-FR" sz="3200" dirty="0" smtClean="0"/>
            </a:br>
            <a:r>
              <a:rPr lang="fr-FR" sz="2200" dirty="0" smtClean="0"/>
              <a:t>« Améliorer le rendement »</a:t>
            </a:r>
            <a:r>
              <a:rPr lang="fr-FR" sz="3200" dirty="0" smtClean="0"/>
              <a:t/>
            </a:r>
            <a:br>
              <a:rPr lang="fr-FR" sz="3200" dirty="0" smtClean="0"/>
            </a:br>
            <a:endParaRPr lang="fr-FR" sz="3200" b="1" dirty="0">
              <a:solidFill>
                <a:schemeClr val="tx2"/>
              </a:solidFill>
            </a:endParaRPr>
          </a:p>
        </p:txBody>
      </p:sp>
      <p:sp>
        <p:nvSpPr>
          <p:cNvPr id="5" name="Espace réservé du contenu 4"/>
          <p:cNvSpPr>
            <a:spLocks noGrp="1"/>
          </p:cNvSpPr>
          <p:nvPr>
            <p:ph sz="half" idx="1"/>
          </p:nvPr>
        </p:nvSpPr>
        <p:spPr>
          <a:xfrm>
            <a:off x="457200" y="1268760"/>
            <a:ext cx="4038600" cy="5256584"/>
          </a:xfr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a:normAutofit/>
          </a:bodyPr>
          <a:lstStyle/>
          <a:p>
            <a:pPr>
              <a:buNone/>
            </a:pPr>
            <a:r>
              <a:rPr lang="fr-FR" sz="2000" b="1" dirty="0" smtClean="0">
                <a:solidFill>
                  <a:schemeClr val="tx1"/>
                </a:solidFill>
              </a:rPr>
              <a:t>Problèmes rencontrés et nature de l’obstacle : </a:t>
            </a:r>
          </a:p>
          <a:p>
            <a:pPr>
              <a:buNone/>
            </a:pPr>
            <a:r>
              <a:rPr lang="fr-FR" sz="2000" b="1" dirty="0" smtClean="0">
                <a:solidFill>
                  <a:schemeClr val="tx1"/>
                </a:solidFill>
              </a:rPr>
              <a:t>     Retour aux solutions spontanées</a:t>
            </a:r>
          </a:p>
          <a:p>
            <a:pPr>
              <a:buNone/>
            </a:pPr>
            <a:endParaRPr lang="fr-FR" sz="2000" b="1" dirty="0" smtClean="0">
              <a:solidFill>
                <a:schemeClr val="tx1"/>
              </a:solidFill>
            </a:endParaRPr>
          </a:p>
          <a:p>
            <a:r>
              <a:rPr lang="fr-FR" sz="2000" dirty="0" smtClean="0">
                <a:solidFill>
                  <a:schemeClr val="tx1"/>
                </a:solidFill>
              </a:rPr>
              <a:t>Le coût énergétique des solutions efficaces est plus  élevé que le coût des solutions spontanées</a:t>
            </a:r>
            <a:endParaRPr lang="fr-FR" sz="2000" dirty="0">
              <a:solidFill>
                <a:schemeClr val="tx1"/>
              </a:solidFill>
            </a:endParaRPr>
          </a:p>
        </p:txBody>
      </p:sp>
      <p:sp>
        <p:nvSpPr>
          <p:cNvPr id="6" name="Espace réservé du contenu 5"/>
          <p:cNvSpPr>
            <a:spLocks noGrp="1"/>
          </p:cNvSpPr>
          <p:nvPr>
            <p:ph sz="half" idx="2"/>
          </p:nvPr>
        </p:nvSpPr>
        <p:spPr>
          <a:xfrm>
            <a:off x="4648200" y="1268760"/>
            <a:ext cx="4038600" cy="5256584"/>
          </a:xfr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a:normAutofit/>
          </a:bodyPr>
          <a:lstStyle/>
          <a:p>
            <a:pPr>
              <a:buNone/>
            </a:pPr>
            <a:r>
              <a:rPr lang="fr-FR" sz="2000" b="1" dirty="0" smtClean="0">
                <a:solidFill>
                  <a:schemeClr val="tx1"/>
                </a:solidFill>
              </a:rPr>
              <a:t>Pour dépasser ce qui fait l’obstacle</a:t>
            </a:r>
          </a:p>
          <a:p>
            <a:endParaRPr lang="fr-FR" sz="2000" dirty="0" smtClean="0">
              <a:solidFill>
                <a:schemeClr val="tx1"/>
              </a:solidFill>
            </a:endParaRPr>
          </a:p>
          <a:p>
            <a:r>
              <a:rPr lang="fr-FR" sz="2000" dirty="0" smtClean="0">
                <a:solidFill>
                  <a:schemeClr val="tx1"/>
                </a:solidFill>
              </a:rPr>
              <a:t>Répéter pour automatiser et réduire le coût énergétique et améliorer le rendement</a:t>
            </a:r>
          </a:p>
          <a:p>
            <a:endParaRPr lang="fr-FR" sz="2000" dirty="0" smtClean="0">
              <a:solidFill>
                <a:schemeClr val="tx1"/>
              </a:solidFill>
            </a:endParaRPr>
          </a:p>
          <a:p>
            <a:r>
              <a:rPr lang="fr-FR" sz="2000" dirty="0" smtClean="0">
                <a:solidFill>
                  <a:schemeClr val="tx1"/>
                </a:solidFill>
              </a:rPr>
              <a:t>Mise à l’épreuve de la durée en laissant le nageur gérer l’intensité</a:t>
            </a:r>
          </a:p>
          <a:p>
            <a:pPr>
              <a:buNone/>
            </a:pP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a:solidFill>
            <a:schemeClr val="accent3">
              <a:lumMod val="40000"/>
              <a:lumOff val="60000"/>
            </a:schemeClr>
          </a:solidFill>
        </p:spPr>
        <p:txBody>
          <a:bodyPr>
            <a:normAutofit/>
          </a:bodyPr>
          <a:lstStyle/>
          <a:p>
            <a:r>
              <a:rPr lang="fr-FR" sz="2800" dirty="0" smtClean="0"/>
              <a:t>Quelles tâches ?</a:t>
            </a:r>
            <a:endParaRPr lang="fr-FR" sz="2800" dirty="0"/>
          </a:p>
        </p:txBody>
      </p:sp>
      <p:sp>
        <p:nvSpPr>
          <p:cNvPr id="3" name="Espace réservé du contenu 2"/>
          <p:cNvSpPr>
            <a:spLocks noGrp="1"/>
          </p:cNvSpPr>
          <p:nvPr>
            <p:ph idx="1"/>
          </p:nvPr>
        </p:nvSpPr>
        <p:spPr>
          <a:xfrm>
            <a:off x="457200" y="908720"/>
            <a:ext cx="8229600" cy="5949280"/>
          </a:xfrm>
        </p:spPr>
        <p:txBody>
          <a:bodyPr>
            <a:noAutofit/>
          </a:bodyPr>
          <a:lstStyle/>
          <a:p>
            <a:r>
              <a:rPr lang="fr-FR" sz="2000" dirty="0" smtClean="0"/>
              <a:t>Tout ce que l’élève doit apprendre et transformer en lui ne peut l’être qu’à travers son activité et la conscience qu’il en prendra. La “réussite en action ” précède et rend possible une prise de conscience. La logique “réussir pour comprendre ” prévaut.</a:t>
            </a:r>
          </a:p>
          <a:p>
            <a:endParaRPr lang="fr-FR" sz="2000" dirty="0" smtClean="0"/>
          </a:p>
          <a:p>
            <a:r>
              <a:rPr lang="fr-FR" sz="2000" dirty="0" smtClean="0">
                <a:solidFill>
                  <a:schemeClr val="tx2"/>
                </a:solidFill>
              </a:rPr>
              <a:t>Pour atteindre un objectif de transformation, une des difficultés pour le maître consiste à imaginer la tâche déterminante ou une suite de tâches à proposer aux élèves. </a:t>
            </a:r>
          </a:p>
          <a:p>
            <a:endParaRPr lang="fr-FR" sz="2000" dirty="0" smtClean="0">
              <a:solidFill>
                <a:schemeClr val="tx2"/>
              </a:solidFill>
            </a:endParaRPr>
          </a:p>
          <a:p>
            <a:r>
              <a:rPr lang="fr-FR" sz="2000" dirty="0" smtClean="0"/>
              <a:t>La notion </a:t>
            </a:r>
            <a:r>
              <a:rPr lang="fr-FR" sz="2000" b="1" dirty="0" smtClean="0"/>
              <a:t>d’ACTION</a:t>
            </a:r>
            <a:r>
              <a:rPr lang="fr-FR" sz="2000" dirty="0" smtClean="0"/>
              <a:t> est centrale, en suivant particulièrement sa définition piagétienne. Le passage de l’exercice (dont le maître connaît la solution) à la tâche définie par le but à atteindre (ce qu’il faut réussir) constitue le critère de la pédagogie fondée sur l’action et porteuse de sens pour l’élève.</a:t>
            </a:r>
          </a:p>
          <a:p>
            <a:endParaRPr lang="fr-FR" sz="2000" dirty="0" smtClean="0"/>
          </a:p>
          <a:p>
            <a:r>
              <a:rPr lang="fr-FR" sz="2000" dirty="0" smtClean="0">
                <a:solidFill>
                  <a:schemeClr val="tx2"/>
                </a:solidFill>
              </a:rPr>
              <a:t>C’est la poursuite du but qui suscite, déclenche, aménage, ajuste, organise les coordinations  au cours de l’activité.</a:t>
            </a:r>
            <a:endParaRPr lang="fr-FR" sz="20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Rectangle 2"/>
          <p:cNvSpPr>
            <a:spLocks noGrp="1" noChangeArrowheads="1"/>
          </p:cNvSpPr>
          <p:nvPr>
            <p:ph type="title" idx="4294967295"/>
          </p:nvPr>
        </p:nvSpPr>
        <p:spPr>
          <a:xfrm>
            <a:off x="250825" y="1"/>
            <a:ext cx="8893175" cy="980728"/>
          </a:xfrm>
        </p:spPr>
        <p:txBody>
          <a:bodyPr>
            <a:normAutofit/>
          </a:bodyPr>
          <a:lstStyle/>
          <a:p>
            <a:pPr eaLnBrk="1" hangingPunct="1"/>
            <a:r>
              <a:rPr lang="fr-FR" sz="2400" b="1" dirty="0" smtClean="0"/>
              <a:t>OBJECTIFS  INTERMEDIAIRES (au niveau 6)</a:t>
            </a:r>
          </a:p>
        </p:txBody>
      </p:sp>
      <p:sp>
        <p:nvSpPr>
          <p:cNvPr id="550916" name="Rectangle 3"/>
          <p:cNvSpPr>
            <a:spLocks noGrp="1" noChangeArrowheads="1"/>
          </p:cNvSpPr>
          <p:nvPr>
            <p:ph type="body" idx="4294967295"/>
          </p:nvPr>
        </p:nvSpPr>
        <p:spPr>
          <a:xfrm>
            <a:off x="250825" y="980728"/>
            <a:ext cx="8642350" cy="5543897"/>
          </a:xfr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a:normAutofit/>
          </a:bodyPr>
          <a:lstStyle/>
          <a:p>
            <a:pPr eaLnBrk="1" hangingPunct="1"/>
            <a:endParaRPr lang="fr-FR" sz="2400" dirty="0" smtClean="0">
              <a:solidFill>
                <a:schemeClr val="tx1"/>
              </a:solidFill>
            </a:endParaRPr>
          </a:p>
          <a:p>
            <a:pPr eaLnBrk="1" hangingPunct="1"/>
            <a:r>
              <a:rPr lang="fr-FR" sz="2400" dirty="0" smtClean="0">
                <a:solidFill>
                  <a:schemeClr val="tx1"/>
                </a:solidFill>
              </a:rPr>
              <a:t>Prendre conscience des principes d’action dans toutes les nages</a:t>
            </a:r>
          </a:p>
          <a:p>
            <a:pPr eaLnBrk="1" hangingPunct="1"/>
            <a:endParaRPr lang="fr-FR" sz="2400" dirty="0" smtClean="0">
              <a:solidFill>
                <a:schemeClr val="tx1"/>
              </a:solidFill>
            </a:endParaRPr>
          </a:p>
          <a:p>
            <a:pPr eaLnBrk="1" hangingPunct="1"/>
            <a:r>
              <a:rPr lang="fr-FR" sz="2400" dirty="0" smtClean="0">
                <a:solidFill>
                  <a:schemeClr val="tx1"/>
                </a:solidFill>
              </a:rPr>
              <a:t>Rechercher le meilleur rendement selon la logique des nages alternées et simultanées</a:t>
            </a:r>
          </a:p>
          <a:p>
            <a:pPr eaLnBrk="1" hangingPunct="1"/>
            <a:endParaRPr lang="fr-FR" sz="2400" dirty="0" smtClean="0">
              <a:solidFill>
                <a:schemeClr val="tx1"/>
              </a:solidFill>
            </a:endParaRPr>
          </a:p>
          <a:p>
            <a:pPr eaLnBrk="1" hangingPunct="1"/>
            <a:r>
              <a:rPr lang="fr-FR" sz="2400" dirty="0" smtClean="0">
                <a:solidFill>
                  <a:schemeClr val="tx1"/>
                </a:solidFill>
              </a:rPr>
              <a:t>Accroître le volume nagé en conservant le rendement</a:t>
            </a:r>
          </a:p>
          <a:p>
            <a:pPr eaLnBrk="1" hangingPunct="1"/>
            <a:endParaRPr lang="fr-FR" sz="2400" dirty="0" smtClean="0">
              <a:solidFill>
                <a:schemeClr val="tx1"/>
              </a:solidFill>
            </a:endParaRPr>
          </a:p>
          <a:p>
            <a:pPr eaLnBrk="1" hangingPunct="1"/>
            <a:r>
              <a:rPr lang="fr-FR" sz="2400" dirty="0" smtClean="0">
                <a:solidFill>
                  <a:schemeClr val="tx1"/>
                </a:solidFill>
              </a:rPr>
              <a:t>Accroître progressivement la puissance utilisée</a:t>
            </a:r>
          </a:p>
          <a:p>
            <a:pPr eaLnBrk="1" hangingPunct="1">
              <a:buFontTx/>
              <a:buNone/>
            </a:pPr>
            <a:r>
              <a:rPr lang="fr-FR" sz="2400" dirty="0" smtClean="0">
                <a:solidFill>
                  <a:schemeClr val="tx1"/>
                </a:solidFill>
              </a:rPr>
              <a:t>   sans diminuer le rendement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922114"/>
          </a:xfrm>
          <a:solidFill>
            <a:schemeClr val="bg1"/>
          </a:solidFill>
        </p:spPr>
        <p:style>
          <a:lnRef idx="3">
            <a:schemeClr val="lt1"/>
          </a:lnRef>
          <a:fillRef idx="1">
            <a:schemeClr val="accent3"/>
          </a:fillRef>
          <a:effectRef idx="1">
            <a:schemeClr val="accent3"/>
          </a:effectRef>
          <a:fontRef idx="minor">
            <a:schemeClr val="lt1"/>
          </a:fontRef>
        </p:style>
        <p:txBody>
          <a:bodyPr>
            <a:normAutofit fontScale="90000"/>
          </a:bodyPr>
          <a:lstStyle/>
          <a:p>
            <a:r>
              <a:rPr lang="fr-FR" sz="2700" b="1" dirty="0" smtClean="0">
                <a:solidFill>
                  <a:schemeClr val="tx1"/>
                </a:solidFill>
              </a:rPr>
              <a:t>Amélioration du rendement</a:t>
            </a:r>
            <a:r>
              <a:rPr lang="fr-FR" sz="2700" dirty="0" smtClean="0">
                <a:solidFill>
                  <a:schemeClr val="tx1"/>
                </a:solidFill>
              </a:rPr>
              <a:t>*</a:t>
            </a:r>
            <a:r>
              <a:rPr lang="fr-FR" sz="3200" dirty="0" smtClean="0">
                <a:solidFill>
                  <a:schemeClr val="tx1"/>
                </a:solidFill>
              </a:rPr>
              <a:t/>
            </a:r>
            <a:br>
              <a:rPr lang="fr-FR" sz="3200" dirty="0" smtClean="0">
                <a:solidFill>
                  <a:schemeClr val="tx1"/>
                </a:solidFill>
              </a:rPr>
            </a:br>
            <a:r>
              <a:rPr lang="fr-FR" sz="3200" dirty="0" smtClean="0">
                <a:solidFill>
                  <a:schemeClr val="tx1"/>
                </a:solidFill>
              </a:rPr>
              <a:t> *</a:t>
            </a:r>
            <a:r>
              <a:rPr lang="fr-FR" sz="2200" dirty="0" smtClean="0">
                <a:solidFill>
                  <a:schemeClr val="tx1"/>
                </a:solidFill>
              </a:rPr>
              <a:t>Rapport de l'énergie utilisable à l'énergie mise en œuvre</a:t>
            </a:r>
            <a:endParaRPr lang="fr-FR" sz="2200" dirty="0">
              <a:solidFill>
                <a:schemeClr val="tx1"/>
              </a:solidFill>
            </a:endParaRPr>
          </a:p>
        </p:txBody>
      </p:sp>
      <p:sp>
        <p:nvSpPr>
          <p:cNvPr id="6" name="Espace réservé du contenu 5"/>
          <p:cNvSpPr>
            <a:spLocks noGrp="1"/>
          </p:cNvSpPr>
          <p:nvPr>
            <p:ph idx="1"/>
          </p:nvPr>
        </p:nvSpPr>
        <p:spPr>
          <a:xfrm>
            <a:off x="457200" y="1412776"/>
            <a:ext cx="8229600" cy="5184576"/>
          </a:xfr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a:normAutofit/>
          </a:bodyPr>
          <a:lstStyle/>
          <a:p>
            <a:pPr>
              <a:lnSpc>
                <a:spcPct val="90000"/>
              </a:lnSpc>
            </a:pPr>
            <a:endParaRPr lang="fr-FR" sz="2400" dirty="0" smtClean="0">
              <a:solidFill>
                <a:schemeClr val="tx1"/>
              </a:solidFill>
            </a:endParaRPr>
          </a:p>
          <a:p>
            <a:pPr>
              <a:lnSpc>
                <a:spcPct val="90000"/>
              </a:lnSpc>
            </a:pPr>
            <a:r>
              <a:rPr lang="fr-FR" sz="2400" dirty="0" smtClean="0">
                <a:solidFill>
                  <a:schemeClr val="tx1"/>
                </a:solidFill>
              </a:rPr>
              <a:t>Réduction du coût énergétique grâce au « volume nagé » qui augmente considérablement</a:t>
            </a:r>
          </a:p>
          <a:p>
            <a:pPr>
              <a:lnSpc>
                <a:spcPct val="90000"/>
              </a:lnSpc>
            </a:pPr>
            <a:endParaRPr lang="fr-FR" sz="2400" dirty="0" smtClean="0">
              <a:solidFill>
                <a:schemeClr val="tx1"/>
              </a:solidFill>
            </a:endParaRPr>
          </a:p>
          <a:p>
            <a:pPr>
              <a:lnSpc>
                <a:spcPct val="90000"/>
              </a:lnSpc>
            </a:pPr>
            <a:r>
              <a:rPr lang="fr-FR" sz="2400" dirty="0" smtClean="0">
                <a:solidFill>
                  <a:schemeClr val="tx1"/>
                </a:solidFill>
              </a:rPr>
              <a:t>Exigences extrêmes concernant le fonctionnement utilisé</a:t>
            </a:r>
          </a:p>
          <a:p>
            <a:pPr>
              <a:lnSpc>
                <a:spcPct val="90000"/>
              </a:lnSpc>
            </a:pPr>
            <a:endParaRPr lang="fr-FR" sz="2400" dirty="0" smtClean="0">
              <a:solidFill>
                <a:schemeClr val="tx1"/>
              </a:solidFill>
            </a:endParaRPr>
          </a:p>
          <a:p>
            <a:pPr>
              <a:lnSpc>
                <a:spcPct val="90000"/>
              </a:lnSpc>
            </a:pPr>
            <a:r>
              <a:rPr lang="fr-FR" sz="2400" dirty="0" smtClean="0">
                <a:solidFill>
                  <a:schemeClr val="tx1"/>
                </a:solidFill>
              </a:rPr>
              <a:t>Privilégier la nage continue sur longues distances</a:t>
            </a:r>
          </a:p>
          <a:p>
            <a:pPr>
              <a:lnSpc>
                <a:spcPct val="90000"/>
              </a:lnSpc>
            </a:pPr>
            <a:endParaRPr lang="fr-FR" sz="2400" dirty="0" smtClean="0">
              <a:solidFill>
                <a:schemeClr val="tx1"/>
              </a:solidFill>
            </a:endParaRPr>
          </a:p>
          <a:p>
            <a:pPr>
              <a:lnSpc>
                <a:spcPct val="90000"/>
              </a:lnSpc>
            </a:pPr>
            <a:r>
              <a:rPr lang="fr-FR" sz="2400" dirty="0" smtClean="0">
                <a:solidFill>
                  <a:schemeClr val="tx1"/>
                </a:solidFill>
              </a:rPr>
              <a:t>Laisser le nageur gérer son allure</a:t>
            </a:r>
          </a:p>
          <a:p>
            <a:pPr>
              <a:lnSpc>
                <a:spcPct val="90000"/>
              </a:lnSpc>
            </a:pPr>
            <a:endParaRPr lang="fr-FR" sz="2400" dirty="0" smtClean="0">
              <a:solidFill>
                <a:schemeClr val="tx1"/>
              </a:solidFill>
            </a:endParaRPr>
          </a:p>
          <a:p>
            <a:pPr>
              <a:lnSpc>
                <a:spcPct val="90000"/>
              </a:lnSpc>
            </a:pPr>
            <a:r>
              <a:rPr lang="fr-FR" sz="2400" dirty="0" smtClean="0">
                <a:solidFill>
                  <a:schemeClr val="tx1"/>
                </a:solidFill>
              </a:rPr>
              <a:t>Obtenir sans le demander une augmentation de la vitesse de nage et une diminution du nombre de coups de bras</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a:solidFill>
            <a:schemeClr val="accent3">
              <a:lumMod val="40000"/>
              <a:lumOff val="60000"/>
            </a:schemeClr>
          </a:solidFill>
        </p:spPr>
        <p:txBody>
          <a:bodyPr>
            <a:noAutofit/>
          </a:bodyPr>
          <a:lstStyle/>
          <a:p>
            <a:r>
              <a:rPr lang="fr-FR" sz="2800" dirty="0" smtClean="0">
                <a:solidFill>
                  <a:schemeClr val="tx1">
                    <a:lumMod val="65000"/>
                    <a:lumOff val="35000"/>
                  </a:schemeClr>
                </a:solidFill>
              </a:rPr>
              <a:t/>
            </a:r>
            <a:br>
              <a:rPr lang="fr-FR" sz="2800" dirty="0" smtClean="0">
                <a:solidFill>
                  <a:schemeClr val="tx1">
                    <a:lumMod val="65000"/>
                    <a:lumOff val="35000"/>
                  </a:schemeClr>
                </a:solidFill>
              </a:rPr>
            </a:br>
            <a:r>
              <a:rPr lang="fr-FR" sz="2800" dirty="0" smtClean="0"/>
              <a:t>Un cheminement didactique de construction du nageur à été formalisé en 6 niveaux </a:t>
            </a:r>
            <a:r>
              <a:rPr lang="fr-FR" sz="2800" b="1" dirty="0" smtClean="0">
                <a:solidFill>
                  <a:schemeClr val="tx1">
                    <a:lumMod val="65000"/>
                    <a:lumOff val="35000"/>
                  </a:schemeClr>
                </a:solidFill>
              </a:rPr>
              <a:t/>
            </a:r>
            <a:br>
              <a:rPr lang="fr-FR" sz="2800" b="1" dirty="0" smtClean="0">
                <a:solidFill>
                  <a:schemeClr val="tx1">
                    <a:lumMod val="65000"/>
                    <a:lumOff val="35000"/>
                  </a:schemeClr>
                </a:solidFill>
              </a:rPr>
            </a:br>
            <a:endParaRPr lang="fr-FR" sz="2800" b="1" dirty="0">
              <a:solidFill>
                <a:schemeClr val="tx1">
                  <a:lumMod val="65000"/>
                  <a:lumOff val="35000"/>
                </a:schemeClr>
              </a:solidFill>
            </a:endParaRPr>
          </a:p>
        </p:txBody>
      </p:sp>
      <p:sp>
        <p:nvSpPr>
          <p:cNvPr id="3" name="Espace réservé du contenu 2"/>
          <p:cNvSpPr>
            <a:spLocks noGrp="1"/>
          </p:cNvSpPr>
          <p:nvPr>
            <p:ph idx="1"/>
          </p:nvPr>
        </p:nvSpPr>
        <p:spPr>
          <a:xfrm>
            <a:off x="457200" y="1052736"/>
            <a:ext cx="8229600" cy="5805264"/>
          </a:xfrm>
        </p:spPr>
        <p:txBody>
          <a:bodyPr>
            <a:normAutofit/>
          </a:bodyPr>
          <a:lstStyle/>
          <a:p>
            <a:r>
              <a:rPr lang="fr-FR" sz="2000" dirty="0" smtClean="0"/>
              <a:t>1 -  </a:t>
            </a:r>
            <a:r>
              <a:rPr lang="fr-FR" sz="2000" b="1" dirty="0" smtClean="0">
                <a:solidFill>
                  <a:schemeClr val="tx2"/>
                </a:solidFill>
              </a:rPr>
              <a:t>La construction du corps flottant  </a:t>
            </a:r>
            <a:r>
              <a:rPr lang="fr-FR" sz="2000" dirty="0" smtClean="0">
                <a:solidFill>
                  <a:schemeClr val="tx1">
                    <a:lumMod val="65000"/>
                    <a:lumOff val="35000"/>
                  </a:schemeClr>
                </a:solidFill>
              </a:rPr>
              <a:t>(Un pré requis)</a:t>
            </a:r>
          </a:p>
          <a:p>
            <a:endParaRPr lang="fr-FR" sz="2000" dirty="0" smtClean="0">
              <a:solidFill>
                <a:schemeClr val="tx1">
                  <a:lumMod val="65000"/>
                  <a:lumOff val="35000"/>
                </a:schemeClr>
              </a:solidFill>
            </a:endParaRPr>
          </a:p>
          <a:p>
            <a:r>
              <a:rPr lang="fr-FR" sz="2000" dirty="0" smtClean="0"/>
              <a:t>2 -  </a:t>
            </a:r>
            <a:r>
              <a:rPr lang="fr-FR" sz="2000" b="1" dirty="0" smtClean="0">
                <a:solidFill>
                  <a:schemeClr val="tx2"/>
                </a:solidFill>
              </a:rPr>
              <a:t>La construction du corps projectile  </a:t>
            </a:r>
            <a:r>
              <a:rPr lang="fr-FR" sz="2000" dirty="0" smtClean="0">
                <a:solidFill>
                  <a:schemeClr val="tx1">
                    <a:lumMod val="65000"/>
                    <a:lumOff val="35000"/>
                  </a:schemeClr>
                </a:solidFill>
              </a:rPr>
              <a:t>(Une organisation posturale qui permet de limiter les résistances)</a:t>
            </a:r>
          </a:p>
          <a:p>
            <a:endParaRPr lang="fr-FR" sz="2000" dirty="0" smtClean="0">
              <a:solidFill>
                <a:schemeClr val="tx1">
                  <a:lumMod val="65000"/>
                  <a:lumOff val="35000"/>
                </a:schemeClr>
              </a:solidFill>
            </a:endParaRPr>
          </a:p>
          <a:p>
            <a:r>
              <a:rPr lang="fr-FR" sz="2000" dirty="0" smtClean="0"/>
              <a:t>3 - </a:t>
            </a:r>
            <a:r>
              <a:rPr lang="fr-FR" sz="2000" b="1" dirty="0" smtClean="0">
                <a:solidFill>
                  <a:schemeClr val="tx2"/>
                </a:solidFill>
              </a:rPr>
              <a:t>L’ébauche du corps propulseur » </a:t>
            </a:r>
            <a:r>
              <a:rPr lang="fr-FR" sz="2000" dirty="0" smtClean="0">
                <a:solidFill>
                  <a:schemeClr val="tx1">
                    <a:lumMod val="65000"/>
                    <a:lumOff val="35000"/>
                  </a:schemeClr>
                </a:solidFill>
              </a:rPr>
              <a:t>(Se propulser en préservant l’organisation posturale)</a:t>
            </a:r>
          </a:p>
          <a:p>
            <a:endParaRPr lang="fr-FR" sz="2000" dirty="0" smtClean="0">
              <a:solidFill>
                <a:schemeClr val="tx1">
                  <a:lumMod val="65000"/>
                  <a:lumOff val="35000"/>
                </a:schemeClr>
              </a:solidFill>
            </a:endParaRPr>
          </a:p>
          <a:p>
            <a:r>
              <a:rPr lang="fr-FR" sz="2000" dirty="0" smtClean="0"/>
              <a:t>4 - </a:t>
            </a:r>
            <a:r>
              <a:rPr lang="fr-FR" sz="2000" b="1" dirty="0" smtClean="0">
                <a:solidFill>
                  <a:schemeClr val="tx2"/>
                </a:solidFill>
              </a:rPr>
              <a:t>L’intégration des solutions </a:t>
            </a:r>
            <a:r>
              <a:rPr lang="fr-FR" sz="2000" b="1" dirty="0" err="1" smtClean="0">
                <a:solidFill>
                  <a:schemeClr val="tx2"/>
                </a:solidFill>
              </a:rPr>
              <a:t>ventilatoires</a:t>
            </a:r>
            <a:r>
              <a:rPr lang="fr-FR" sz="2000" b="1" dirty="0" smtClean="0">
                <a:solidFill>
                  <a:schemeClr val="tx2"/>
                </a:solidFill>
              </a:rPr>
              <a:t> » </a:t>
            </a:r>
            <a:r>
              <a:rPr lang="fr-FR" sz="2000" dirty="0" smtClean="0">
                <a:solidFill>
                  <a:schemeClr val="tx1">
                    <a:lumMod val="65000"/>
                    <a:lumOff val="35000"/>
                  </a:schemeClr>
                </a:solidFill>
              </a:rPr>
              <a:t>(Approvisionnement optimal en comburant pour nager loin)</a:t>
            </a:r>
          </a:p>
          <a:p>
            <a:endParaRPr lang="fr-FR" sz="2000" dirty="0" smtClean="0">
              <a:solidFill>
                <a:schemeClr val="tx1">
                  <a:lumMod val="65000"/>
                  <a:lumOff val="35000"/>
                </a:schemeClr>
              </a:solidFill>
            </a:endParaRPr>
          </a:p>
          <a:p>
            <a:r>
              <a:rPr lang="fr-FR" sz="2000" dirty="0" smtClean="0"/>
              <a:t>5 - </a:t>
            </a:r>
            <a:r>
              <a:rPr lang="fr-FR" sz="2000" b="1" dirty="0" smtClean="0">
                <a:solidFill>
                  <a:schemeClr val="tx2"/>
                </a:solidFill>
              </a:rPr>
              <a:t>L’efficacité propulsive </a:t>
            </a:r>
            <a:r>
              <a:rPr lang="fr-FR" sz="2000" dirty="0" smtClean="0">
                <a:solidFill>
                  <a:schemeClr val="tx1">
                    <a:lumMod val="65000"/>
                    <a:lumOff val="35000"/>
                  </a:schemeClr>
                </a:solidFill>
              </a:rPr>
              <a:t>(Optimiser les accélérations)</a:t>
            </a:r>
          </a:p>
          <a:p>
            <a:endParaRPr lang="fr-FR" sz="2000" dirty="0" smtClean="0">
              <a:solidFill>
                <a:schemeClr val="tx1">
                  <a:lumMod val="65000"/>
                  <a:lumOff val="35000"/>
                </a:schemeClr>
              </a:solidFill>
            </a:endParaRPr>
          </a:p>
          <a:p>
            <a:r>
              <a:rPr lang="fr-FR" sz="2000" dirty="0" smtClean="0"/>
              <a:t>6 - </a:t>
            </a:r>
            <a:r>
              <a:rPr lang="fr-FR" sz="2000" b="1" dirty="0" smtClean="0">
                <a:solidFill>
                  <a:schemeClr val="tx2"/>
                </a:solidFill>
              </a:rPr>
              <a:t>Automatisation des solutions efficaces </a:t>
            </a:r>
            <a:r>
              <a:rPr lang="fr-FR" sz="2000" dirty="0" smtClean="0">
                <a:solidFill>
                  <a:schemeClr val="tx1">
                    <a:lumMod val="65000"/>
                    <a:lumOff val="35000"/>
                  </a:schemeClr>
                </a:solidFill>
              </a:rPr>
              <a:t>(Stabilisation et réduction du coût énergétique)</a:t>
            </a:r>
            <a:endParaRPr lang="fr-FR" sz="2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68760"/>
          </a:xfrm>
          <a:solidFill>
            <a:schemeClr val="accent3">
              <a:lumMod val="40000"/>
              <a:lumOff val="60000"/>
            </a:schemeClr>
          </a:solidFill>
        </p:spPr>
        <p:txBody>
          <a:bodyPr>
            <a:normAutofit/>
          </a:bodyPr>
          <a:lstStyle/>
          <a:p>
            <a:r>
              <a:rPr lang="fr-FR" sz="1800" dirty="0" smtClean="0">
                <a:solidFill>
                  <a:schemeClr val="tx1"/>
                </a:solidFill>
              </a:rPr>
              <a:t/>
            </a:r>
            <a:br>
              <a:rPr lang="fr-FR" sz="1800" dirty="0" smtClean="0">
                <a:solidFill>
                  <a:schemeClr val="tx1"/>
                </a:solidFill>
              </a:rPr>
            </a:br>
            <a:r>
              <a:rPr lang="fr-FR" sz="2800" dirty="0" smtClean="0">
                <a:solidFill>
                  <a:schemeClr val="tx1"/>
                </a:solidFill>
              </a:rPr>
              <a:t>Un pré requis :</a:t>
            </a:r>
            <a:r>
              <a:rPr lang="fr-FR" sz="2800" b="1" dirty="0" smtClean="0">
                <a:solidFill>
                  <a:srgbClr val="C00000"/>
                </a:solidFill>
              </a:rPr>
              <a:t> </a:t>
            </a:r>
            <a:r>
              <a:rPr lang="fr-FR" sz="2800" b="1" dirty="0" smtClean="0"/>
              <a:t>La construction du « Corps flottant »  </a:t>
            </a:r>
            <a:endParaRPr lang="fr-FR" sz="2800" b="1" dirty="0"/>
          </a:p>
        </p:txBody>
      </p:sp>
      <p:sp>
        <p:nvSpPr>
          <p:cNvPr id="3" name="Espace réservé du contenu 2"/>
          <p:cNvSpPr>
            <a:spLocks noGrp="1"/>
          </p:cNvSpPr>
          <p:nvPr>
            <p:ph idx="1"/>
          </p:nvPr>
        </p:nvSpPr>
        <p:spPr/>
        <p:txBody>
          <a:bodyPr>
            <a:normAutofit/>
          </a:bodyPr>
          <a:lstStyle/>
          <a:p>
            <a:r>
              <a:rPr lang="fr-FR" sz="2400" dirty="0" smtClean="0"/>
              <a:t>Construire le corps flottant, c'est confier la totalité de son corps aux effets conjugués des forces de gravité et de la poussée d’Archimède et donc s'immerger complètement pour en prendre peu à peu conscience.</a:t>
            </a:r>
          </a:p>
          <a:p>
            <a:pPr>
              <a:buNone/>
            </a:pPr>
            <a:endParaRPr lang="fr-FR" sz="2400" dirty="0" smtClean="0"/>
          </a:p>
          <a:p>
            <a:r>
              <a:rPr lang="fr-FR" sz="2400" dirty="0" smtClean="0"/>
              <a:t>Vivre les conditions de l'équilibre stable, c'est accepter n'importe quelle orientation du corps sans laisser intervenir les mécanismes terriens involontaires de " redressement "</a:t>
            </a:r>
            <a:endParaRPr lang="fr-F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404664"/>
            <a:ext cx="8229600" cy="1012974"/>
          </a:xfrm>
        </p:spPr>
        <p:txBody>
          <a:bodyPr>
            <a:normAutofit fontScale="90000"/>
          </a:bodyPr>
          <a:lstStyle/>
          <a:p>
            <a:r>
              <a:rPr lang="fr-FR" sz="3200" b="1" dirty="0" smtClean="0"/>
              <a:t>Niveau 1 : </a:t>
            </a:r>
            <a:br>
              <a:rPr lang="fr-FR" sz="3200" b="1" dirty="0" smtClean="0"/>
            </a:br>
            <a:r>
              <a:rPr lang="fr-FR" sz="3200" b="1" dirty="0" smtClean="0"/>
              <a:t>« la construction du corps flottant »</a:t>
            </a:r>
            <a:r>
              <a:rPr lang="fr-FR" sz="3200" dirty="0" smtClean="0"/>
              <a:t/>
            </a:r>
            <a:br>
              <a:rPr lang="fr-FR" sz="3200" dirty="0" smtClean="0"/>
            </a:br>
            <a:r>
              <a:rPr lang="fr-FR" sz="2200" dirty="0" smtClean="0"/>
              <a:t>« Pré requis pour devenir nageur »</a:t>
            </a:r>
            <a:r>
              <a:rPr lang="fr-FR" sz="3200" dirty="0" smtClean="0"/>
              <a:t/>
            </a:r>
            <a:br>
              <a:rPr lang="fr-FR" sz="3200" dirty="0" smtClean="0"/>
            </a:br>
            <a:endParaRPr lang="fr-FR" sz="3200" b="1" dirty="0">
              <a:solidFill>
                <a:schemeClr val="tx2"/>
              </a:solidFill>
            </a:endParaRPr>
          </a:p>
        </p:txBody>
      </p:sp>
      <p:sp>
        <p:nvSpPr>
          <p:cNvPr id="5" name="Espace réservé du contenu 4"/>
          <p:cNvSpPr>
            <a:spLocks noGrp="1"/>
          </p:cNvSpPr>
          <p:nvPr>
            <p:ph sz="half" idx="1"/>
          </p:nvPr>
        </p:nvSpPr>
        <p:spPr>
          <a:xfrm>
            <a:off x="457200" y="1340768"/>
            <a:ext cx="4038600" cy="5184576"/>
          </a:xfrm>
          <a:solidFill>
            <a:schemeClr val="accent3">
              <a:lumMod val="40000"/>
              <a:lumOff val="60000"/>
            </a:schemeClr>
          </a:solidFill>
        </p:spPr>
        <p:style>
          <a:lnRef idx="1">
            <a:schemeClr val="dk1"/>
          </a:lnRef>
          <a:fillRef idx="2">
            <a:schemeClr val="dk1"/>
          </a:fillRef>
          <a:effectRef idx="1">
            <a:schemeClr val="dk1"/>
          </a:effectRef>
          <a:fontRef idx="minor">
            <a:schemeClr val="dk1"/>
          </a:fontRef>
        </p:style>
        <p:txBody>
          <a:bodyPr>
            <a:normAutofit fontScale="77500" lnSpcReduction="20000"/>
          </a:bodyPr>
          <a:lstStyle/>
          <a:p>
            <a:pPr>
              <a:buNone/>
            </a:pPr>
            <a:r>
              <a:rPr lang="fr-FR" b="1" dirty="0" smtClean="0">
                <a:solidFill>
                  <a:schemeClr val="tx1"/>
                </a:solidFill>
              </a:rPr>
              <a:t>Problèmes rencontrés et nature des l’obstacles : </a:t>
            </a:r>
          </a:p>
          <a:p>
            <a:pPr>
              <a:buNone/>
            </a:pPr>
            <a:endParaRPr lang="fr-FR" b="1" dirty="0" smtClean="0">
              <a:solidFill>
                <a:srgbClr val="C00000"/>
              </a:solidFill>
            </a:endParaRPr>
          </a:p>
          <a:p>
            <a:pPr>
              <a:buNone/>
            </a:pPr>
            <a:r>
              <a:rPr lang="fr-FR" sz="2900" b="1" dirty="0" smtClean="0">
                <a:solidFill>
                  <a:srgbClr val="C00000"/>
                </a:solidFill>
              </a:rPr>
              <a:t>  </a:t>
            </a:r>
            <a:r>
              <a:rPr lang="fr-FR" sz="2900" dirty="0" smtClean="0">
                <a:solidFill>
                  <a:schemeClr val="tx1"/>
                </a:solidFill>
              </a:rPr>
              <a:t> </a:t>
            </a:r>
            <a:r>
              <a:rPr lang="fr-FR" sz="2900" b="1" dirty="0" smtClean="0">
                <a:solidFill>
                  <a:schemeClr val="accent1"/>
                </a:solidFill>
              </a:rPr>
              <a:t>Psychologique, physique, physiologique </a:t>
            </a:r>
          </a:p>
          <a:p>
            <a:pPr>
              <a:buNone/>
            </a:pPr>
            <a:endParaRPr lang="fr-FR" dirty="0" smtClean="0"/>
          </a:p>
          <a:p>
            <a:r>
              <a:rPr lang="fr-FR" dirty="0" smtClean="0"/>
              <a:t>Peur de l’engloutissement, du remplissage </a:t>
            </a:r>
          </a:p>
          <a:p>
            <a:endParaRPr lang="fr-FR" dirty="0" smtClean="0"/>
          </a:p>
          <a:p>
            <a:r>
              <a:rPr lang="fr-FR" dirty="0" smtClean="0"/>
              <a:t>Passage d’un équilibre instable (sur terre) à un équilibre stable (dans l’eau)</a:t>
            </a:r>
          </a:p>
          <a:p>
            <a:endParaRPr lang="fr-FR" dirty="0" smtClean="0"/>
          </a:p>
          <a:p>
            <a:r>
              <a:rPr lang="fr-FR" dirty="0" smtClean="0"/>
              <a:t>Passage d’un monde hétérogène  (sur terre) à un monde homogène (dans l’eau)</a:t>
            </a:r>
            <a:endParaRPr lang="fr-FR" dirty="0"/>
          </a:p>
        </p:txBody>
      </p:sp>
      <p:sp>
        <p:nvSpPr>
          <p:cNvPr id="6" name="Espace réservé du contenu 5"/>
          <p:cNvSpPr>
            <a:spLocks noGrp="1"/>
          </p:cNvSpPr>
          <p:nvPr>
            <p:ph sz="half" idx="2"/>
          </p:nvPr>
        </p:nvSpPr>
        <p:spPr>
          <a:xfrm>
            <a:off x="4648200" y="1340768"/>
            <a:ext cx="4038600" cy="5184576"/>
          </a:xfrm>
          <a:solidFill>
            <a:schemeClr val="accent3">
              <a:lumMod val="40000"/>
              <a:lumOff val="60000"/>
            </a:schemeClr>
          </a:solidFill>
        </p:spPr>
        <p:style>
          <a:lnRef idx="1">
            <a:schemeClr val="dk1"/>
          </a:lnRef>
          <a:fillRef idx="2">
            <a:schemeClr val="dk1"/>
          </a:fillRef>
          <a:effectRef idx="1">
            <a:schemeClr val="dk1"/>
          </a:effectRef>
          <a:fontRef idx="minor">
            <a:schemeClr val="dk1"/>
          </a:fontRef>
        </p:style>
        <p:txBody>
          <a:bodyPr>
            <a:normAutofit fontScale="77500" lnSpcReduction="20000"/>
          </a:bodyPr>
          <a:lstStyle/>
          <a:p>
            <a:pPr>
              <a:buNone/>
            </a:pPr>
            <a:r>
              <a:rPr lang="fr-FR" b="1" dirty="0">
                <a:solidFill>
                  <a:srgbClr val="C00000"/>
                </a:solidFill>
              </a:rPr>
              <a:t> </a:t>
            </a:r>
            <a:r>
              <a:rPr lang="fr-FR" b="1" dirty="0" smtClean="0">
                <a:solidFill>
                  <a:srgbClr val="C00000"/>
                </a:solidFill>
              </a:rPr>
              <a:t>    </a:t>
            </a:r>
            <a:r>
              <a:rPr lang="fr-FR" b="1" dirty="0" smtClean="0">
                <a:solidFill>
                  <a:schemeClr val="tx1"/>
                </a:solidFill>
              </a:rPr>
              <a:t>Etre capable de laisser passivement l’eau agir sur son corps et lui donner la forme qui convient en fonction de l’orientation souhaitée </a:t>
            </a:r>
          </a:p>
          <a:p>
            <a:pPr>
              <a:buNone/>
            </a:pPr>
            <a:endParaRPr lang="fr-FR" b="1" dirty="0" smtClean="0">
              <a:solidFill>
                <a:srgbClr val="C00000"/>
              </a:solidFill>
            </a:endParaRPr>
          </a:p>
          <a:p>
            <a:pPr>
              <a:buNone/>
            </a:pPr>
            <a:r>
              <a:rPr lang="fr-FR" sz="2900" dirty="0" smtClean="0">
                <a:solidFill>
                  <a:schemeClr val="tx1"/>
                </a:solidFill>
              </a:rPr>
              <a:t>Conditions :</a:t>
            </a:r>
          </a:p>
          <a:p>
            <a:pPr>
              <a:buFontTx/>
              <a:buChar char="-"/>
            </a:pPr>
            <a:r>
              <a:rPr lang="fr-FR" sz="2900" dirty="0" smtClean="0">
                <a:solidFill>
                  <a:schemeClr val="tx1"/>
                </a:solidFill>
              </a:rPr>
              <a:t>Grande profondeur </a:t>
            </a:r>
          </a:p>
          <a:p>
            <a:pPr>
              <a:buFontTx/>
              <a:buChar char="-"/>
            </a:pPr>
            <a:r>
              <a:rPr lang="fr-FR" sz="2900" dirty="0" smtClean="0">
                <a:solidFill>
                  <a:schemeClr val="tx1"/>
                </a:solidFill>
              </a:rPr>
              <a:t>Ne pas équiper les élèves de prothèses (flotteur, fritte, planche etc.)</a:t>
            </a:r>
          </a:p>
          <a:p>
            <a:pPr>
              <a:buFontTx/>
              <a:buChar char="-"/>
            </a:pPr>
            <a:r>
              <a:rPr lang="fr-FR" sz="2900" dirty="0" smtClean="0">
                <a:solidFill>
                  <a:schemeClr val="tx1"/>
                </a:solidFill>
              </a:rPr>
              <a:t>Ne pas « aménager » le milieu ou l’encombrer d’accessoires</a:t>
            </a:r>
          </a:p>
          <a:p>
            <a:pPr>
              <a:buFontTx/>
              <a:buChar char="-"/>
            </a:pPr>
            <a:r>
              <a:rPr lang="fr-FR" sz="2900" dirty="0" smtClean="0">
                <a:solidFill>
                  <a:schemeClr val="tx1"/>
                </a:solidFill>
              </a:rPr>
              <a:t>Ne pas masquer les sens de la tâche</a:t>
            </a:r>
          </a:p>
          <a:p>
            <a:pPr>
              <a:buNone/>
            </a:pPr>
            <a:endParaRPr lang="fr-FR" dirty="0" smtClean="0"/>
          </a:p>
          <a:p>
            <a:pPr>
              <a:buNone/>
            </a:pPr>
            <a:endParaRPr lang="fr-F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1" name="Rectangle 2"/>
          <p:cNvSpPr>
            <a:spLocks noGrp="1" noChangeArrowheads="1"/>
          </p:cNvSpPr>
          <p:nvPr>
            <p:ph type="title"/>
          </p:nvPr>
        </p:nvSpPr>
        <p:spPr>
          <a:xfrm>
            <a:off x="684213" y="0"/>
            <a:ext cx="7772400" cy="1143000"/>
          </a:xfrm>
        </p:spPr>
        <p:txBody>
          <a:bodyPr>
            <a:normAutofit fontScale="90000"/>
          </a:bodyPr>
          <a:lstStyle/>
          <a:p>
            <a:pPr eaLnBrk="1" hangingPunct="1"/>
            <a:r>
              <a:rPr lang="fr-FR" sz="4000" dirty="0" smtClean="0">
                <a:ea typeface="ＭＳ Ｐゴシック" pitchFamily="-65" charset="-128"/>
              </a:rPr>
              <a:t/>
            </a:r>
            <a:br>
              <a:rPr lang="fr-FR" sz="4000" dirty="0" smtClean="0">
                <a:ea typeface="ＭＳ Ｐゴシック" pitchFamily="-65" charset="-128"/>
              </a:rPr>
            </a:br>
            <a:r>
              <a:rPr lang="fr-FR" sz="3100" b="1" dirty="0" smtClean="0">
                <a:ea typeface="ＭＳ Ｐゴシック" pitchFamily="-65" charset="-128"/>
              </a:rPr>
              <a:t>OBJECTIFS  INTERMEDIAIRES à la construction du « corps flottant »</a:t>
            </a:r>
          </a:p>
        </p:txBody>
      </p:sp>
      <p:sp>
        <p:nvSpPr>
          <p:cNvPr id="514052" name="Rectangle 3"/>
          <p:cNvSpPr>
            <a:spLocks noGrp="1" noChangeArrowheads="1"/>
          </p:cNvSpPr>
          <p:nvPr>
            <p:ph type="body" idx="1"/>
          </p:nvPr>
        </p:nvSpPr>
        <p:spPr>
          <a:xfrm>
            <a:off x="611560" y="1412776"/>
            <a:ext cx="8208963" cy="5111849"/>
          </a:xfrm>
          <a:solidFill>
            <a:schemeClr val="accent3">
              <a:lumMod val="40000"/>
              <a:lumOff val="60000"/>
            </a:schemeClr>
          </a:solidFill>
        </p:spPr>
        <p:style>
          <a:lnRef idx="1">
            <a:schemeClr val="dk1"/>
          </a:lnRef>
          <a:fillRef idx="2">
            <a:schemeClr val="dk1"/>
          </a:fillRef>
          <a:effectRef idx="1">
            <a:schemeClr val="dk1"/>
          </a:effectRef>
          <a:fontRef idx="minor">
            <a:schemeClr val="dk1"/>
          </a:fontRef>
        </p:style>
        <p:txBody>
          <a:bodyPr>
            <a:normAutofit/>
          </a:bodyPr>
          <a:lstStyle/>
          <a:p>
            <a:pPr eaLnBrk="1" hangingPunct="1">
              <a:lnSpc>
                <a:spcPct val="90000"/>
              </a:lnSpc>
            </a:pPr>
            <a:endParaRPr lang="fr-FR" sz="2400" dirty="0" smtClean="0">
              <a:ea typeface="ＭＳ Ｐゴシック" pitchFamily="-65" charset="-128"/>
            </a:endParaRPr>
          </a:p>
          <a:p>
            <a:pPr eaLnBrk="1" hangingPunct="1">
              <a:lnSpc>
                <a:spcPct val="90000"/>
              </a:lnSpc>
            </a:pPr>
            <a:r>
              <a:rPr lang="fr-FR" sz="2400" dirty="0" smtClean="0">
                <a:ea typeface="ＭＳ Ｐゴシック" pitchFamily="-65" charset="-128"/>
              </a:rPr>
              <a:t>Structurer l’espace d’action  et son espace propre</a:t>
            </a:r>
          </a:p>
          <a:p>
            <a:pPr eaLnBrk="1" hangingPunct="1">
              <a:lnSpc>
                <a:spcPct val="90000"/>
              </a:lnSpc>
            </a:pPr>
            <a:endParaRPr lang="fr-FR" sz="2400" dirty="0" smtClean="0">
              <a:ea typeface="ＭＳ Ｐゴシック" pitchFamily="-65" charset="-128"/>
            </a:endParaRPr>
          </a:p>
          <a:p>
            <a:pPr eaLnBrk="1" hangingPunct="1">
              <a:lnSpc>
                <a:spcPct val="90000"/>
              </a:lnSpc>
            </a:pPr>
            <a:r>
              <a:rPr lang="fr-FR" sz="2400" dirty="0" smtClean="0">
                <a:ea typeface="ＭＳ Ｐゴシック" pitchFamily="-65" charset="-128"/>
              </a:rPr>
              <a:t>Unifier espace d’action et espace de vision</a:t>
            </a:r>
          </a:p>
          <a:p>
            <a:pPr eaLnBrk="1" hangingPunct="1">
              <a:lnSpc>
                <a:spcPct val="90000"/>
              </a:lnSpc>
            </a:pPr>
            <a:endParaRPr lang="fr-FR" sz="2400" dirty="0" smtClean="0">
              <a:ea typeface="ＭＳ Ｐゴシック" pitchFamily="-65" charset="-128"/>
            </a:endParaRPr>
          </a:p>
          <a:p>
            <a:pPr eaLnBrk="1" hangingPunct="1">
              <a:lnSpc>
                <a:spcPct val="90000"/>
              </a:lnSpc>
            </a:pPr>
            <a:r>
              <a:rPr lang="fr-FR" sz="2400" dirty="0" smtClean="0">
                <a:ea typeface="ＭＳ Ｐゴシック" pitchFamily="-65" charset="-128"/>
              </a:rPr>
              <a:t>Vivre et se représenter l’action de l’eau sur le corps</a:t>
            </a:r>
          </a:p>
          <a:p>
            <a:pPr eaLnBrk="1" hangingPunct="1">
              <a:lnSpc>
                <a:spcPct val="90000"/>
              </a:lnSpc>
            </a:pPr>
            <a:endParaRPr lang="fr-FR" sz="2400" dirty="0" smtClean="0">
              <a:ea typeface="ＭＳ Ｐゴシック" pitchFamily="-65" charset="-128"/>
            </a:endParaRPr>
          </a:p>
          <a:p>
            <a:pPr eaLnBrk="1" hangingPunct="1">
              <a:lnSpc>
                <a:spcPct val="90000"/>
              </a:lnSpc>
            </a:pPr>
            <a:r>
              <a:rPr lang="fr-FR" sz="2400" dirty="0" smtClean="0">
                <a:ea typeface="ＭＳ Ｐゴシック" pitchFamily="-65" charset="-128"/>
              </a:rPr>
              <a:t>Accepter les conditions d’équilibre stable</a:t>
            </a:r>
          </a:p>
          <a:p>
            <a:pPr eaLnBrk="1" hangingPunct="1">
              <a:lnSpc>
                <a:spcPct val="90000"/>
              </a:lnSpc>
            </a:pPr>
            <a:endParaRPr lang="fr-FR" sz="2400" dirty="0" smtClean="0">
              <a:ea typeface="ＭＳ Ｐゴシック" pitchFamily="-65" charset="-128"/>
            </a:endParaRPr>
          </a:p>
          <a:p>
            <a:pPr eaLnBrk="1" hangingPunct="1">
              <a:lnSpc>
                <a:spcPct val="90000"/>
              </a:lnSpc>
            </a:pPr>
            <a:r>
              <a:rPr lang="fr-FR" sz="2400" dirty="0" smtClean="0">
                <a:ea typeface="ＭＳ Ｐゴシック" pitchFamily="-65" charset="-128"/>
              </a:rPr>
              <a:t>Choisir et conserver formes et orientations</a:t>
            </a:r>
          </a:p>
          <a:p>
            <a:pPr eaLnBrk="1" hangingPunct="1">
              <a:lnSpc>
                <a:spcPct val="90000"/>
              </a:lnSpc>
            </a:pPr>
            <a:endParaRPr lang="fr-FR" sz="2400" dirty="0" smtClean="0">
              <a:ea typeface="ＭＳ Ｐゴシック" pitchFamily="-65" charset="-128"/>
            </a:endParaRPr>
          </a:p>
          <a:p>
            <a:pPr eaLnBrk="1" hangingPunct="1">
              <a:lnSpc>
                <a:spcPct val="90000"/>
              </a:lnSpc>
              <a:buNone/>
            </a:pPr>
            <a:endParaRPr lang="fr-FR" dirty="0" smtClean="0">
              <a:ea typeface="ＭＳ Ｐゴシック" pitchFamily="-65" charset="-128"/>
            </a:endParaRPr>
          </a:p>
          <a:p>
            <a:pPr eaLnBrk="1" hangingPunct="1">
              <a:lnSpc>
                <a:spcPct val="90000"/>
              </a:lnSpc>
            </a:pPr>
            <a:endParaRPr lang="fr-FR" dirty="0" smtClean="0">
              <a:ea typeface="ＭＳ Ｐゴシック" pitchFamily="-65"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a:solidFill>
            <a:schemeClr val="accent3">
              <a:lumMod val="40000"/>
              <a:lumOff val="60000"/>
            </a:schemeClr>
          </a:solidFill>
        </p:spPr>
        <p:txBody>
          <a:bodyPr>
            <a:noAutofit/>
          </a:bodyPr>
          <a:lstStyle/>
          <a:p>
            <a:r>
              <a:rPr lang="fr-FR" sz="2800" b="1" dirty="0" smtClean="0"/>
              <a:t/>
            </a:r>
            <a:br>
              <a:rPr lang="fr-FR" sz="2800" b="1" dirty="0" smtClean="0"/>
            </a:br>
            <a:r>
              <a:rPr lang="fr-FR" sz="2800" b="1" dirty="0" smtClean="0"/>
              <a:t>Passages obligés - Tâches </a:t>
            </a:r>
            <a:br>
              <a:rPr lang="fr-FR" sz="2800" b="1" dirty="0" smtClean="0"/>
            </a:br>
            <a:endParaRPr lang="fr-FR" sz="2800" b="1" dirty="0"/>
          </a:p>
        </p:txBody>
      </p:sp>
      <p:sp>
        <p:nvSpPr>
          <p:cNvPr id="3" name="Espace réservé du contenu 2"/>
          <p:cNvSpPr>
            <a:spLocks noGrp="1"/>
          </p:cNvSpPr>
          <p:nvPr>
            <p:ph idx="1"/>
          </p:nvPr>
        </p:nvSpPr>
        <p:spPr>
          <a:xfrm>
            <a:off x="457200" y="1052736"/>
            <a:ext cx="8229600" cy="5616624"/>
          </a:xfrm>
        </p:spPr>
        <p:txBody>
          <a:bodyPr>
            <a:normAutofit fontScale="92500" lnSpcReduction="20000"/>
          </a:bodyPr>
          <a:lstStyle/>
          <a:p>
            <a:pPr>
              <a:buFontTx/>
              <a:buChar char="-"/>
            </a:pPr>
            <a:r>
              <a:rPr lang="fr-FR" sz="2400" dirty="0" smtClean="0"/>
              <a:t>Entrer dans l’eau en grande profondeur et s’y déplacer</a:t>
            </a:r>
          </a:p>
          <a:p>
            <a:pPr>
              <a:buFontTx/>
              <a:buChar char="-"/>
            </a:pPr>
            <a:endParaRPr lang="fr-FR" sz="2400" dirty="0" smtClean="0"/>
          </a:p>
          <a:p>
            <a:pPr>
              <a:buFontTx/>
              <a:buChar char="-"/>
            </a:pPr>
            <a:r>
              <a:rPr lang="fr-FR" sz="2400" dirty="0" smtClean="0">
                <a:solidFill>
                  <a:schemeClr val="tx2"/>
                </a:solidFill>
              </a:rPr>
              <a:t>Passer le l’appui à la suspension</a:t>
            </a:r>
          </a:p>
          <a:p>
            <a:pPr>
              <a:buFontTx/>
              <a:buChar char="-"/>
            </a:pPr>
            <a:endParaRPr lang="fr-FR" sz="2400" dirty="0" smtClean="0">
              <a:solidFill>
                <a:schemeClr val="tx2"/>
              </a:solidFill>
            </a:endParaRPr>
          </a:p>
          <a:p>
            <a:pPr>
              <a:buFontTx/>
              <a:buChar char="-"/>
            </a:pPr>
            <a:r>
              <a:rPr lang="fr-FR" sz="2400" dirty="0" smtClean="0"/>
              <a:t>S’immerger totalement une dizaine de secondes</a:t>
            </a:r>
          </a:p>
          <a:p>
            <a:pPr>
              <a:buFontTx/>
              <a:buChar char="-"/>
            </a:pPr>
            <a:endParaRPr lang="fr-FR" sz="2400" dirty="0" smtClean="0"/>
          </a:p>
          <a:p>
            <a:pPr>
              <a:buFontTx/>
              <a:buChar char="-"/>
            </a:pPr>
            <a:r>
              <a:rPr lang="fr-FR" sz="2400" dirty="0" smtClean="0">
                <a:solidFill>
                  <a:schemeClr val="tx2"/>
                </a:solidFill>
              </a:rPr>
              <a:t>Toucher le fond</a:t>
            </a:r>
          </a:p>
          <a:p>
            <a:pPr>
              <a:buFontTx/>
              <a:buChar char="-"/>
            </a:pPr>
            <a:endParaRPr lang="fr-FR" sz="2400" dirty="0" smtClean="0">
              <a:solidFill>
                <a:schemeClr val="tx2"/>
              </a:solidFill>
            </a:endParaRPr>
          </a:p>
          <a:p>
            <a:pPr>
              <a:buFontTx/>
              <a:buChar char="-"/>
            </a:pPr>
            <a:r>
              <a:rPr lang="fr-FR" sz="2400" dirty="0" smtClean="0"/>
              <a:t>Remontée passive</a:t>
            </a:r>
          </a:p>
          <a:p>
            <a:pPr>
              <a:buFontTx/>
              <a:buChar char="-"/>
            </a:pPr>
            <a:endParaRPr lang="fr-FR" sz="2400" dirty="0" smtClean="0"/>
          </a:p>
          <a:p>
            <a:pPr>
              <a:buFontTx/>
              <a:buChar char="-"/>
            </a:pPr>
            <a:r>
              <a:rPr lang="fr-FR" sz="2400" dirty="0" smtClean="0">
                <a:solidFill>
                  <a:schemeClr val="tx2"/>
                </a:solidFill>
              </a:rPr>
              <a:t>S’allonger sur le ventre sur le dos</a:t>
            </a:r>
          </a:p>
          <a:p>
            <a:pPr>
              <a:buFontTx/>
              <a:buChar char="-"/>
            </a:pPr>
            <a:endParaRPr lang="fr-FR" sz="2400" dirty="0" smtClean="0">
              <a:solidFill>
                <a:schemeClr val="tx2"/>
              </a:solidFill>
            </a:endParaRPr>
          </a:p>
          <a:p>
            <a:pPr>
              <a:buFontTx/>
              <a:buChar char="-"/>
            </a:pPr>
            <a:r>
              <a:rPr lang="fr-FR" sz="2400" dirty="0" smtClean="0"/>
              <a:t>Donner une forme à son corps et se laisser passivement orienter par l’eau</a:t>
            </a:r>
          </a:p>
          <a:p>
            <a:pPr>
              <a:buFontTx/>
              <a:buChar char="-"/>
            </a:pPr>
            <a:endParaRPr lang="fr-FR" sz="2400" dirty="0" smtClean="0"/>
          </a:p>
          <a:p>
            <a:pPr>
              <a:buFontTx/>
              <a:buChar char="-"/>
            </a:pPr>
            <a:r>
              <a:rPr lang="fr-FR" sz="2400" dirty="0" smtClean="0">
                <a:solidFill>
                  <a:schemeClr val="tx2"/>
                </a:solidFill>
              </a:rPr>
              <a:t>En fonction de l’orientation souhaitée donner la forme qui convient à son corps</a:t>
            </a:r>
            <a:endParaRPr lang="fr-F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1957</Words>
  <Application>Microsoft Office PowerPoint</Application>
  <PresentationFormat>Affichage à l'écran (4:3)</PresentationFormat>
  <Paragraphs>420</Paragraphs>
  <Slides>41</Slides>
  <Notes>16</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Enseignement de la natation  Mémento des 6 niveaux de construction du nageur</vt:lpstr>
      <vt:lpstr>Ce que l’élève va devoir apprendre</vt:lpstr>
      <vt:lpstr>Ce que l’élève va devoir transformer en lui</vt:lpstr>
      <vt:lpstr>Quelles tâches ?</vt:lpstr>
      <vt:lpstr> Un cheminement didactique de construction du nageur à été formalisé en 6 niveaux  </vt:lpstr>
      <vt:lpstr> Un pré requis : La construction du « Corps flottant »  </vt:lpstr>
      <vt:lpstr>Niveau 1 :  « la construction du corps flottant » « Pré requis pour devenir nageur » </vt:lpstr>
      <vt:lpstr> OBJECTIFS  INTERMEDIAIRES à la construction du « corps flottant »</vt:lpstr>
      <vt:lpstr> Passages obligés - Tâches  </vt:lpstr>
      <vt:lpstr> PROBLEME  PEDAGOGIQUE</vt:lpstr>
      <vt:lpstr>           Un film de 18 minutes montre des élèves qui sont confrontés aux tâches proposées dans la fiche de construction "Apprendre à nager comme on a appris à marcher en grande profondeur et sans matériel pour devenir toujours meilleur nageur"        </vt:lpstr>
      <vt:lpstr> La construction du « Corps projectile-Propulseur »</vt:lpstr>
      <vt:lpstr> La propulsion du nageur  Les phases d’accélérations sont brèves et les non propulsives toujours plus longues.  Le nageur progresse toujours plus en distance pendant les phases non propulsives,  d’où l’intérêt de rechercher la posture entraînant la moindre décélération  </vt:lpstr>
      <vt:lpstr>Objectifs intermédiaires à la construction du « corps projectile-propulseur »</vt:lpstr>
      <vt:lpstr>Niveau 2 :  « la construction du corps projectile » « Devenir nageur »  </vt:lpstr>
      <vt:lpstr>OBJECTIFS  INTERMEDIAIRES  (au niveau 2)</vt:lpstr>
      <vt:lpstr> PROBLEME  PEDAGOGIQUE</vt:lpstr>
      <vt:lpstr>           </vt:lpstr>
      <vt:lpstr>  S’aligner sur un plan dur pour recueillir des repères proprioceptifs (tensions au niveau de la nuque, du dos)… Pour pouvoir  s’aligner sur l’axe de son déplacement en crawl</vt:lpstr>
      <vt:lpstr>  Niveau 3 :  « Ebauche du corps propulseur »  « Devenir nageur »   </vt:lpstr>
      <vt:lpstr>Objectifs intermédiaires (au niveau 3)</vt:lpstr>
      <vt:lpstr>PROBLEME  PEDAGOGIQUE</vt:lpstr>
      <vt:lpstr> Niveau 4 : « Intégration des solutions ventilatoires »  « Devenir nageur et nager loin »  </vt:lpstr>
      <vt:lpstr>Objectifs intermédiaires (au niveau 4)</vt:lpstr>
      <vt:lpstr>PROBLEME  PEDAGOGIQUE</vt:lpstr>
      <vt:lpstr>Niveau 5 : « L’efficacité propulsive »  « Améliorer le rendement et nager loin »  </vt:lpstr>
      <vt:lpstr>FORCE  PROPULSIVE</vt:lpstr>
      <vt:lpstr>MÉCANISME</vt:lpstr>
      <vt:lpstr>Un passage délicat</vt:lpstr>
      <vt:lpstr>cycle d’un bras</vt:lpstr>
      <vt:lpstr>PROBLEME  PEDAGOGIQUE</vt:lpstr>
      <vt:lpstr>OBJECTIFS  INTERMEDIAIRES (au niveau 5)</vt:lpstr>
      <vt:lpstr>Cheminement de construction des solutions efficaces pour s’accélérer </vt:lpstr>
      <vt:lpstr> Terrien =&gt;  Nageur Faire coïncider espace subjectif et objectif </vt:lpstr>
      <vt:lpstr>CONSTRUIRE LES AXES ET PLANS DE REFERENCE</vt:lpstr>
      <vt:lpstr>Diapositive 36</vt:lpstr>
      <vt:lpstr>Orienter la pâle afin d’accélérer une grande masse d’eau en sens inverse du déplacement</vt:lpstr>
      <vt:lpstr> Le contact de la face interne des pieds et des jambes contre le mur offre une information tactile et kinesthésique que le nageur s’efforcera de retrouver , sensitivement en situation de nage.    Un autre avantage de cette situation est de pouvoir exécuter une poussée contre un appui entraînant un déplacement du corps dans la direction assimilable à celle de la nage.  </vt:lpstr>
      <vt:lpstr>Niveau 6 : « Automatisation des solutions efficaces » « Améliorer le rendement » </vt:lpstr>
      <vt:lpstr>OBJECTIFS  INTERMEDIAIRES (au niveau 6)</vt:lpstr>
      <vt:lpstr>Amélioration du rendement*  *Rapport de l'énergie utilisable à l'énergie mise en œuvre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6 niveaux construction du nageur</dc:title>
  <dc:creator>Marc BEGOTTI</dc:creator>
  <cp:lastModifiedBy>Marc BEGOTTI</cp:lastModifiedBy>
  <cp:revision>12</cp:revision>
  <dcterms:created xsi:type="dcterms:W3CDTF">2021-07-13T06:18:43Z</dcterms:created>
  <dcterms:modified xsi:type="dcterms:W3CDTF">2022-10-04T15:30:05Z</dcterms:modified>
</cp:coreProperties>
</file>