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311" r:id="rId3"/>
    <p:sldId id="302" r:id="rId4"/>
    <p:sldId id="309" r:id="rId5"/>
    <p:sldId id="310" r:id="rId6"/>
    <p:sldId id="307" r:id="rId7"/>
    <p:sldId id="260" r:id="rId8"/>
    <p:sldId id="261" r:id="rId9"/>
    <p:sldId id="262" r:id="rId10"/>
    <p:sldId id="263" r:id="rId11"/>
    <p:sldId id="30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53C55-B47E-491C-A5CA-B3CA847F2005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47A69-995E-4D8A-A979-E3133CC164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88259B-E616-4D7B-8782-6BF17C5F054C}" type="slidenum">
              <a:rPr lang="fr-FR"/>
              <a:pPr/>
              <a:t>3</a:t>
            </a:fld>
            <a:endParaRPr lang="fr-FR"/>
          </a:p>
        </p:txBody>
      </p:sp>
      <p:sp>
        <p:nvSpPr>
          <p:cNvPr id="490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0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54B63-0FB0-4E99-A809-62E5D7E9E7BB}" type="datetimeFigureOut">
              <a:rPr lang="fr-FR" smtClean="0"/>
              <a:pPr/>
              <a:t>17/10/2022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97525-073E-4313-A072-6E3385017C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48680"/>
          </a:xfr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SNEP FSU 74   17 et 18 octobre 2022</a:t>
            </a:r>
            <a:r>
              <a:rPr lang="fr-F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« Devenir nageur-se »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6309320"/>
          </a:xfrm>
          <a:solidFill>
            <a:schemeClr val="bg2"/>
          </a:solidFill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sz="1800" dirty="0" smtClean="0"/>
              <a:t> 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C’est l’option pédagogique </a:t>
            </a:r>
            <a:r>
              <a:rPr lang="fr-FR" dirty="0" smtClean="0">
                <a:solidFill>
                  <a:schemeClr val="tx1"/>
                </a:solidFill>
              </a:rPr>
              <a:t>qui </a:t>
            </a:r>
            <a:r>
              <a:rPr lang="fr-FR" dirty="0" smtClean="0">
                <a:solidFill>
                  <a:schemeClr val="tx1"/>
                </a:solidFill>
              </a:rPr>
              <a:t>détermine 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la </a:t>
            </a:r>
            <a:r>
              <a:rPr lang="fr-FR" dirty="0" smtClean="0">
                <a:solidFill>
                  <a:schemeClr val="tx1"/>
                </a:solidFill>
              </a:rPr>
              <a:t>nature des contenus à enseigner</a:t>
            </a:r>
          </a:p>
          <a:p>
            <a:endParaRPr lang="fr-FR" sz="1800" b="1" dirty="0" smtClean="0"/>
          </a:p>
          <a:p>
            <a:endParaRPr lang="fr-FR" sz="1800" b="1" dirty="0" smtClean="0"/>
          </a:p>
          <a:p>
            <a:endParaRPr lang="fr-FR" sz="1800" b="1" dirty="0" smtClean="0"/>
          </a:p>
          <a:p>
            <a:endParaRPr lang="fr-FR" sz="1800" b="1" dirty="0" smtClean="0"/>
          </a:p>
          <a:p>
            <a:endParaRPr lang="fr-FR" sz="1800" b="1" dirty="0" smtClean="0"/>
          </a:p>
          <a:p>
            <a:endParaRPr lang="fr-FR" sz="1800" b="1" dirty="0" smtClean="0"/>
          </a:p>
          <a:p>
            <a:r>
              <a:rPr lang="fr-FR" sz="1800" b="1" dirty="0" smtClean="0"/>
              <a:t>                                                                                                                         </a:t>
            </a:r>
            <a:r>
              <a:rPr lang="fr-FR" sz="1800" dirty="0" smtClean="0"/>
              <a:t> Marc BEGOTTI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2000" dirty="0" smtClean="0"/>
              <a:t>DEUXIÈME ÉTAPE</a:t>
            </a: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>Objectifs intermédiaires </a:t>
            </a:r>
            <a:br>
              <a:rPr lang="fr-FR" sz="2700" dirty="0" smtClean="0"/>
            </a:br>
            <a:r>
              <a:rPr lang="fr-FR" sz="2700" dirty="0" smtClean="0"/>
              <a:t>de construction du «</a:t>
            </a:r>
            <a:r>
              <a:rPr lang="fr-FR" sz="2700" b="1" dirty="0" smtClean="0"/>
              <a:t> CORPS PROPULSEUR </a:t>
            </a:r>
            <a:r>
              <a:rPr lang="fr-FR" sz="2700" dirty="0" smtClean="0"/>
              <a:t>»</a:t>
            </a: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2200" dirty="0" smtClean="0"/>
              <a:t>(Niveaux : 5 et 6)</a:t>
            </a:r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fr-FR" dirty="0"/>
              <a:t>Se servir de ses membres supérieurs pour projeter de l’eau derrière soi (ventral alterné)</a:t>
            </a:r>
          </a:p>
          <a:p>
            <a:pPr lvl="0"/>
            <a:r>
              <a:rPr lang="fr-FR" dirty="0">
                <a:solidFill>
                  <a:schemeClr val="tx2"/>
                </a:solidFill>
              </a:rPr>
              <a:t>Dissocier et différencier les poussées et les retours</a:t>
            </a:r>
          </a:p>
          <a:p>
            <a:pPr lvl="0"/>
            <a:r>
              <a:rPr lang="fr-FR" dirty="0"/>
              <a:t>Diminuer la fréquence et augmenter </a:t>
            </a:r>
            <a:r>
              <a:rPr lang="fr-FR" dirty="0" smtClean="0"/>
              <a:t>l’amplitude </a:t>
            </a:r>
            <a:r>
              <a:rPr lang="fr-FR" dirty="0"/>
              <a:t>des mouvements des propulseurs</a:t>
            </a:r>
          </a:p>
          <a:p>
            <a:pPr lvl="0"/>
            <a:r>
              <a:rPr lang="fr-FR" dirty="0">
                <a:solidFill>
                  <a:schemeClr val="tx2"/>
                </a:solidFill>
              </a:rPr>
              <a:t>Structurer conjointement l’espace subjectif (celui du sujet) et l’espace objectif (l’espace d’action)</a:t>
            </a:r>
          </a:p>
          <a:p>
            <a:pPr lvl="0"/>
            <a:r>
              <a:rPr lang="fr-FR" dirty="0"/>
              <a:t>Rechercher la forme des propulseurs pour cerner de grandes masses d’eau</a:t>
            </a:r>
          </a:p>
          <a:p>
            <a:pPr lvl="0"/>
            <a:r>
              <a:rPr lang="fr-FR" dirty="0">
                <a:solidFill>
                  <a:schemeClr val="tx2"/>
                </a:solidFill>
              </a:rPr>
              <a:t>Construire le rythme des cycles avec des repères d’espace et de temps</a:t>
            </a:r>
          </a:p>
          <a:p>
            <a:pPr lvl="0"/>
            <a:r>
              <a:rPr lang="fr-FR" dirty="0"/>
              <a:t>Orienter les poussées en fixant la direction et en conservant la forme et l’orientation du propulseur</a:t>
            </a:r>
          </a:p>
          <a:p>
            <a:pPr lvl="0"/>
            <a:r>
              <a:rPr lang="fr-FR" dirty="0">
                <a:solidFill>
                  <a:schemeClr val="tx2"/>
                </a:solidFill>
              </a:rPr>
              <a:t>Retrouver les nouvelles masses d’eau en utilisant la plus grande amplitude des retours rapides et relâchés en intégrant la ventilation</a:t>
            </a:r>
          </a:p>
          <a:p>
            <a:pPr lvl="0"/>
            <a:r>
              <a:rPr lang="fr-FR" dirty="0"/>
              <a:t>Accélérer les masses d’eau par force d’intensité croissante des moteurs des propulseurs</a:t>
            </a:r>
          </a:p>
          <a:p>
            <a:pPr lvl="0"/>
            <a:r>
              <a:rPr lang="fr-FR" dirty="0">
                <a:solidFill>
                  <a:schemeClr val="tx2"/>
                </a:solidFill>
              </a:rPr>
              <a:t>Gérer la puissance disponible en fonction des distances et de la vitesse recherchée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8092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1763713" y="476250"/>
            <a:ext cx="5256212" cy="5689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sz="1800" b="0">
              <a:solidFill>
                <a:schemeClr val="tx1"/>
              </a:solidFill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2484438" y="476250"/>
            <a:ext cx="3816350" cy="41767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sz="1800" b="0">
              <a:solidFill>
                <a:schemeClr val="tx1"/>
              </a:solidFill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3132138" y="404813"/>
            <a:ext cx="2447925" cy="2736850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800" b="0" dirty="0">
                <a:solidFill>
                  <a:schemeClr val="tx1"/>
                </a:solidFill>
              </a:rPr>
              <a:t>Postures</a:t>
            </a:r>
          </a:p>
          <a:p>
            <a:r>
              <a:rPr lang="fr-FR" sz="1800" b="0" dirty="0">
                <a:solidFill>
                  <a:schemeClr val="tx1"/>
                </a:solidFill>
              </a:rPr>
              <a:t>Mouvements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323850" y="3141663"/>
            <a:ext cx="835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787900" y="260350"/>
            <a:ext cx="39655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r-FR" b="0" dirty="0">
                <a:solidFill>
                  <a:schemeClr val="tx1"/>
                </a:solidFill>
              </a:rPr>
              <a:t>« Les mouvements </a:t>
            </a:r>
            <a:r>
              <a:rPr lang="fr-FR" b="0" dirty="0" smtClean="0">
                <a:solidFill>
                  <a:schemeClr val="tx1"/>
                </a:solidFill>
              </a:rPr>
              <a:t> ne sont que  les </a:t>
            </a:r>
            <a:r>
              <a:rPr lang="fr-FR" b="0" dirty="0">
                <a:solidFill>
                  <a:schemeClr val="tx1"/>
                </a:solidFill>
              </a:rPr>
              <a:t>aspects visibles des actions » </a:t>
            </a:r>
            <a:endParaRPr lang="fr-FR" b="0" dirty="0" smtClean="0">
              <a:solidFill>
                <a:schemeClr val="tx1"/>
              </a:solidFill>
            </a:endParaRPr>
          </a:p>
          <a:p>
            <a:pPr algn="l"/>
            <a:r>
              <a:rPr lang="fr-FR" sz="1200" b="0" dirty="0" smtClean="0">
                <a:solidFill>
                  <a:schemeClr val="tx1"/>
                </a:solidFill>
              </a:rPr>
              <a:t>H</a:t>
            </a:r>
            <a:r>
              <a:rPr lang="fr-FR" sz="1200" b="0" dirty="0">
                <a:solidFill>
                  <a:schemeClr val="tx1"/>
                </a:solidFill>
              </a:rPr>
              <a:t>. WALLON</a:t>
            </a:r>
          </a:p>
          <a:p>
            <a:pPr algn="l"/>
            <a:endParaRPr lang="fr-FR" b="0" dirty="0">
              <a:solidFill>
                <a:schemeClr val="tx1"/>
              </a:solidFill>
            </a:endParaRPr>
          </a:p>
          <a:p>
            <a:pPr algn="l"/>
            <a:endParaRPr lang="fr-FR" sz="2000" b="0" dirty="0">
              <a:solidFill>
                <a:schemeClr val="tx1"/>
              </a:solidFill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</a:rPr>
              <a:t>        </a:t>
            </a:r>
            <a:r>
              <a:rPr lang="fr-FR" sz="2000" b="0" dirty="0" smtClean="0">
                <a:solidFill>
                  <a:schemeClr val="tx1"/>
                </a:solidFill>
              </a:rPr>
              <a:t>Ce qui est  visible</a:t>
            </a:r>
            <a:r>
              <a:rPr lang="fr-FR" sz="2000" b="0" dirty="0">
                <a:solidFill>
                  <a:schemeClr val="tx1"/>
                </a:solidFill>
              </a:rPr>
              <a:t>, </a:t>
            </a:r>
            <a:r>
              <a:rPr lang="fr-FR" sz="2000" b="0" dirty="0" smtClean="0">
                <a:solidFill>
                  <a:schemeClr val="tx1"/>
                </a:solidFill>
              </a:rPr>
              <a:t>observable</a:t>
            </a:r>
          </a:p>
          <a:p>
            <a:pPr algn="l"/>
            <a:r>
              <a:rPr lang="fr-FR" sz="2000" dirty="0" smtClean="0"/>
              <a:t>          =&gt;  « La technique » </a:t>
            </a:r>
            <a:endParaRPr lang="fr-FR" sz="2000" b="0" dirty="0">
              <a:solidFill>
                <a:schemeClr val="tx1"/>
              </a:solidFill>
            </a:endParaRPr>
          </a:p>
          <a:p>
            <a:pPr algn="l"/>
            <a:r>
              <a:rPr lang="fr-FR" b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47864" y="3356992"/>
            <a:ext cx="20882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r-FR" sz="1800" b="0" dirty="0" smtClean="0">
                <a:solidFill>
                  <a:schemeClr val="tx1"/>
                </a:solidFill>
              </a:rPr>
              <a:t>         Intentions</a:t>
            </a:r>
          </a:p>
          <a:p>
            <a:pPr algn="l"/>
            <a:r>
              <a:rPr lang="fr-FR" dirty="0" smtClean="0"/>
              <a:t>=&gt; </a:t>
            </a:r>
            <a:r>
              <a:rPr lang="fr-FR" dirty="0" smtClean="0">
                <a:solidFill>
                  <a:srgbClr val="FF0000"/>
                </a:solidFill>
              </a:rPr>
              <a:t>Les ACTIONS</a:t>
            </a:r>
            <a:endParaRPr lang="fr-FR" sz="1800" b="0" dirty="0">
              <a:solidFill>
                <a:srgbClr val="FF0000"/>
              </a:solidFill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492500" y="5229225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800" b="0">
                <a:solidFill>
                  <a:schemeClr val="tx1"/>
                </a:solidFill>
              </a:rPr>
              <a:t>Mobiles, motifs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50825" y="5445224"/>
            <a:ext cx="1212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r-FR" sz="1800" b="1" dirty="0">
                <a:solidFill>
                  <a:schemeClr val="tx1"/>
                </a:solidFill>
              </a:rPr>
              <a:t>ACTIVITE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79512" y="3284984"/>
            <a:ext cx="2232248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r-FR" sz="1800" b="1" dirty="0" smtClean="0">
                <a:solidFill>
                  <a:srgbClr val="FF0000"/>
                </a:solidFill>
              </a:rPr>
              <a:t>LES ACTIONS</a:t>
            </a:r>
          </a:p>
          <a:p>
            <a:pPr algn="l"/>
            <a:r>
              <a:rPr lang="fr-FR" dirty="0" smtClean="0"/>
              <a:t>« Sont des systèmes de mouvements coordonnés en fonction d’un résultat ou d’une intention »</a:t>
            </a:r>
          </a:p>
          <a:p>
            <a:pPr algn="l"/>
            <a:r>
              <a:rPr lang="fr-FR" sz="1400" dirty="0" smtClean="0"/>
              <a:t>J. PIAGET</a:t>
            </a:r>
            <a:endParaRPr lang="fr-FR" sz="1400" dirty="0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648075" y="4221088"/>
            <a:ext cx="18478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r-FR" sz="1800" b="0" dirty="0">
                <a:solidFill>
                  <a:schemeClr val="tx1"/>
                </a:solidFill>
              </a:rPr>
              <a:t>Représentations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  <p:bldP spid="23559" grpId="0"/>
      <p:bldP spid="23560" grpId="0"/>
      <p:bldP spid="23561" grpId="0"/>
      <p:bldP spid="23562" grpId="0"/>
      <p:bldP spid="235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A7EC-A4B6-490A-8B4D-79E13E282685}" type="slidenum">
              <a:rPr lang="fr-FR"/>
              <a:pPr/>
              <a:t>3</a:t>
            </a:fld>
            <a:endParaRPr lang="fr-FR"/>
          </a:p>
        </p:txBody>
      </p:sp>
      <p:sp>
        <p:nvSpPr>
          <p:cNvPr id="4894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569325" cy="86518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2800" b="1" dirty="0" smtClean="0"/>
              <a:t>OPTION  CONSTRUCTIVISTE</a:t>
            </a:r>
          </a:p>
        </p:txBody>
      </p:sp>
      <p:sp>
        <p:nvSpPr>
          <p:cNvPr id="4894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12875"/>
            <a:ext cx="8893175" cy="511175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400" dirty="0" smtClean="0"/>
              <a:t>Elle fonde la « </a:t>
            </a:r>
            <a:r>
              <a:rPr lang="fr-FR" sz="2400" b="1" dirty="0" smtClean="0"/>
              <a:t>pédagogie de l’action</a:t>
            </a:r>
            <a:r>
              <a:rPr lang="fr-FR" sz="2400" dirty="0" smtClean="0"/>
              <a:t> »</a:t>
            </a:r>
          </a:p>
          <a:p>
            <a:pPr eaLnBrk="1" hangingPunct="1"/>
            <a:r>
              <a:rPr lang="fr-FR" sz="2400" dirty="0" smtClean="0">
                <a:solidFill>
                  <a:schemeClr val="tx2"/>
                </a:solidFill>
              </a:rPr>
              <a:t>Le nageur se construit à travers l’activité qu’il déploie dans l’eau  (les tâches)</a:t>
            </a:r>
          </a:p>
          <a:p>
            <a:pPr eaLnBrk="1" hangingPunct="1"/>
            <a:r>
              <a:rPr lang="fr-FR" sz="2400" dirty="0" smtClean="0"/>
              <a:t>Selon un plan qui procède de la connaissance du fonctionnement du nageur</a:t>
            </a:r>
          </a:p>
          <a:p>
            <a:pPr eaLnBrk="1" hangingPunct="1"/>
            <a:r>
              <a:rPr lang="fr-FR" sz="2400" dirty="0" smtClean="0">
                <a:solidFill>
                  <a:schemeClr val="tx2"/>
                </a:solidFill>
              </a:rPr>
              <a:t>Chaque niveau est atteint à travers un nombre imprévisible de tâches.</a:t>
            </a:r>
          </a:p>
          <a:p>
            <a:r>
              <a:rPr lang="fr-FR" sz="2400" dirty="0" smtClean="0"/>
              <a:t>Chaque niveau atteint conditionne et prépare l’accès au suivant</a:t>
            </a:r>
          </a:p>
          <a:p>
            <a:pPr>
              <a:buNone/>
            </a:pPr>
            <a:endParaRPr lang="fr-FR" sz="2600" dirty="0" smtClean="0"/>
          </a:p>
          <a:p>
            <a:pPr eaLnBrk="1" hangingPunct="1"/>
            <a:endParaRPr lang="fr-FR" dirty="0" smtClean="0"/>
          </a:p>
          <a:p>
            <a:pPr eaLnBrk="1" hangingPunct="1"/>
            <a:endParaRPr lang="fr-FR" dirty="0" smtClean="0">
              <a:solidFill>
                <a:srgbClr val="FFFF00"/>
              </a:solidFill>
            </a:endParaRPr>
          </a:p>
          <a:p>
            <a:pPr eaLnBrk="1" hangingPunct="1"/>
            <a:endParaRPr lang="fr-FR" dirty="0" smtClean="0">
              <a:solidFill>
                <a:srgbClr val="FFFF00"/>
              </a:solidFill>
            </a:endParaRPr>
          </a:p>
        </p:txBody>
      </p:sp>
      <p:sp>
        <p:nvSpPr>
          <p:cNvPr id="489477" name="Espace réservé du numéro de diapositive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D42D39AB-200C-4A4A-869E-167D1F696D2A}" type="slidenum">
              <a:rPr lang="fr-FR" sz="1400">
                <a:latin typeface="Times New Roman" pitchFamily="-65" charset="0"/>
              </a:rPr>
              <a:pPr algn="r" eaLnBrk="0" hangingPunct="0"/>
              <a:t>3</a:t>
            </a:fld>
            <a:endParaRPr lang="fr-FR" sz="140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800" dirty="0" smtClean="0"/>
              <a:t>Ce que l’élève va devoir transformer en lui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fr-FR" sz="2000" dirty="0" smtClean="0"/>
              <a:t>La perception de l’espace d’action et de son propre corps</a:t>
            </a:r>
          </a:p>
          <a:p>
            <a:pPr>
              <a:buNone/>
            </a:pPr>
            <a:r>
              <a:rPr lang="fr-FR" sz="2000" dirty="0" smtClean="0"/>
              <a:t> 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Il va devoir échapper aux mécanismes qui orientent son corps en fonction de la perception de la direction de la pesanteur par les récepteurs spécifiques de l’oreille interne (fil à plomb du terrien)</a:t>
            </a:r>
          </a:p>
          <a:p>
            <a:endParaRPr lang="fr-FR" sz="2000" dirty="0" smtClean="0">
              <a:solidFill>
                <a:schemeClr val="tx2"/>
              </a:solidFill>
            </a:endParaRPr>
          </a:p>
          <a:p>
            <a:r>
              <a:rPr lang="fr-FR" sz="2000" dirty="0" smtClean="0"/>
              <a:t>L’orientation du corps (de son grand axe) ne sera plus perpendiculaire à l’axe de déplacement mais confondue avec lui </a:t>
            </a:r>
          </a:p>
          <a:p>
            <a:endParaRPr lang="fr-FR" sz="2000" dirty="0" smtClean="0"/>
          </a:p>
          <a:p>
            <a:r>
              <a:rPr lang="fr-FR" sz="2000" dirty="0" smtClean="0">
                <a:solidFill>
                  <a:schemeClr val="tx2"/>
                </a:solidFill>
              </a:rPr>
              <a:t>Une capacité de s’engager dans un espace représenté et non plus perçu visuellement en permanence (cible et trajectoire)</a:t>
            </a:r>
          </a:p>
          <a:p>
            <a:pPr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r>
              <a:rPr lang="fr-FR" sz="2000" dirty="0" smtClean="0"/>
              <a:t>Une posture pilotant le corps aligné sous la surface et offrant des points d’appui résistants aux propulseurs des moteurs </a:t>
            </a:r>
          </a:p>
          <a:p>
            <a:endParaRPr lang="fr-FR" sz="2000" dirty="0" smtClean="0"/>
          </a:p>
          <a:p>
            <a:r>
              <a:rPr lang="fr-FR" sz="2000" dirty="0" smtClean="0">
                <a:solidFill>
                  <a:schemeClr val="tx2"/>
                </a:solidFill>
              </a:rPr>
              <a:t>Trouver et utiliser des appuis dans les conditions nouvelles que procure le fluide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800" dirty="0" smtClean="0"/>
              <a:t>Ce qu’il va devoir apprendre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 lnSpcReduction="20000"/>
          </a:bodyPr>
          <a:lstStyle/>
          <a:p>
            <a:r>
              <a:rPr lang="fr-FR" sz="2000" dirty="0" smtClean="0"/>
              <a:t>A se situer dans une relative apesanteur et y reconstruire tous ses repères</a:t>
            </a:r>
          </a:p>
          <a:p>
            <a:pPr>
              <a:buNone/>
            </a:pPr>
            <a:r>
              <a:rPr lang="fr-FR" sz="2000" dirty="0" smtClean="0"/>
              <a:t> 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Que dans l’eau on ne tombe pas </a:t>
            </a:r>
          </a:p>
          <a:p>
            <a:endParaRPr lang="fr-FR" sz="2000" dirty="0" smtClean="0">
              <a:solidFill>
                <a:schemeClr val="tx2"/>
              </a:solidFill>
            </a:endParaRPr>
          </a:p>
          <a:p>
            <a:r>
              <a:rPr lang="fr-FR" sz="2000" dirty="0" smtClean="0"/>
              <a:t>A se laisser équilibrer et trouver la forme du corps au lieu de vouloir  « choisir » une orientation </a:t>
            </a:r>
          </a:p>
          <a:p>
            <a:endParaRPr lang="fr-FR" sz="2000" dirty="0" smtClean="0"/>
          </a:p>
          <a:p>
            <a:r>
              <a:rPr lang="fr-FR" sz="2000" dirty="0" smtClean="0">
                <a:solidFill>
                  <a:schemeClr val="tx2"/>
                </a:solidFill>
              </a:rPr>
              <a:t>A accepter de “dépasser l’horizontale ” épaules plus basses que le bassin, tête en dessous des pieds </a:t>
            </a:r>
          </a:p>
          <a:p>
            <a:endParaRPr lang="fr-FR" sz="2000" dirty="0" smtClean="0">
              <a:solidFill>
                <a:schemeClr val="tx2"/>
              </a:solidFill>
            </a:endParaRPr>
          </a:p>
          <a:p>
            <a:r>
              <a:rPr lang="fr-FR" sz="2000" dirty="0" smtClean="0"/>
              <a:t>A partir de son orientation horizontale reconstruire un  « avant », un « bas », un « arrière », un « haut » objectifs (par rapport à l’espace d’action et non plus par rapport à son propre corps vertical) </a:t>
            </a:r>
          </a:p>
          <a:p>
            <a:endParaRPr lang="fr-FR" sz="2000" dirty="0" smtClean="0"/>
          </a:p>
          <a:p>
            <a:r>
              <a:rPr lang="fr-FR" sz="2000" dirty="0" smtClean="0">
                <a:solidFill>
                  <a:schemeClr val="tx2"/>
                </a:solidFill>
              </a:rPr>
              <a:t>L’accélération du corps se traduit par une résistance croissante, la force propulsive qui doit la compenser doit s’exercer en intensité croissante (originale par rapport à l’intensité constante déployée sur terre) </a:t>
            </a:r>
          </a:p>
          <a:p>
            <a:endParaRPr lang="fr-FR" sz="2000" dirty="0" smtClean="0">
              <a:solidFill>
                <a:schemeClr val="tx2"/>
              </a:solidFill>
            </a:endParaRPr>
          </a:p>
          <a:p>
            <a:r>
              <a:rPr lang="fr-FR" sz="2000" dirty="0" smtClean="0"/>
              <a:t>Organiser une partie de son train supérieur en « propulseurs » en l’occurrence avant-bras et main pour  accélérer des masses d’eau importantes.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 flipV="1">
            <a:off x="4644008" y="1268760"/>
            <a:ext cx="0" cy="59769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395536" y="882650"/>
            <a:ext cx="8497887" cy="5975350"/>
          </a:xfrm>
          <a:prstGeom prst="triangle">
            <a:avLst>
              <a:gd name="adj" fmla="val 50000"/>
            </a:avLst>
          </a:prstGeom>
          <a:solidFill>
            <a:srgbClr val="CCFFFF">
              <a:alpha val="5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sz="1800" b="0">
              <a:solidFill>
                <a:schemeClr val="tx1"/>
              </a:solidFill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484438" y="3213100"/>
            <a:ext cx="4392612" cy="1223963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dirty="0"/>
              <a:t>L’AXIAL PROXIMAL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dirty="0"/>
              <a:t> AVANT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fr-FR" sz="2400" b="1" dirty="0"/>
              <a:t>LE PERIPHERIQUE DISTAL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123728" y="4868863"/>
            <a:ext cx="547246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fr-FR" sz="3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LE </a:t>
            </a:r>
            <a:r>
              <a:rPr lang="fr-F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POSTURAL </a:t>
            </a:r>
          </a:p>
          <a:p>
            <a: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fr-F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AVANT LE MOTEUR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79512" y="260648"/>
            <a:ext cx="8208912" cy="4247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indent="-28575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fr-FR" sz="24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GUIDE POUR UNE INTERVENTION ORDONNEE :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022600" y="2349500"/>
            <a:ext cx="3205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2400" b="0" dirty="0" smtClean="0"/>
              <a:t>  </a:t>
            </a:r>
            <a:r>
              <a:rPr lang="fr-FR" sz="2400" b="1" dirty="0" smtClean="0"/>
              <a:t>La </a:t>
            </a:r>
            <a:r>
              <a:rPr lang="fr-FR" sz="2400" b="1" dirty="0"/>
              <a:t>tête avant les pieds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3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8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800" b="1" dirty="0" smtClean="0"/>
              <a:t>DIDACTIQUE DE LA NATATION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Aider chacun à construire sa natation passe par 2 grandes étapes : </a:t>
            </a:r>
            <a:br>
              <a:rPr lang="fr-FR" sz="2000" dirty="0" smtClean="0"/>
            </a:br>
            <a:r>
              <a:rPr lang="fr-FR" sz="2000" dirty="0" smtClean="0"/>
              <a:t>« </a:t>
            </a:r>
            <a:r>
              <a:rPr lang="fr-FR" sz="2000" b="1" dirty="0" smtClean="0"/>
              <a:t>l’action de l’eau sur le corps </a:t>
            </a:r>
            <a:r>
              <a:rPr lang="fr-FR" sz="2000" dirty="0" smtClean="0"/>
              <a:t>» et « </a:t>
            </a:r>
            <a:r>
              <a:rPr lang="fr-FR" sz="2000" b="1" dirty="0" smtClean="0"/>
              <a:t>l’action du corps sur l’eau </a:t>
            </a:r>
            <a:r>
              <a:rPr lang="fr-FR" sz="2000" dirty="0" smtClean="0"/>
              <a:t>» 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C’est fondamentalement construire : </a:t>
            </a:r>
            <a:br>
              <a:rPr lang="fr-FR" sz="2000" dirty="0" smtClean="0"/>
            </a:br>
            <a:r>
              <a:rPr lang="fr-FR" sz="2000" b="1" dirty="0" smtClean="0"/>
              <a:t>LE CORPS FLOTTANT – LE CORPS PROJECTILE – LE CORPS PROPULSEUR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Chaque objectif spécifique sera atteint par une suite d’objectifs intermédiaires</a:t>
            </a:r>
            <a:endParaRPr lang="fr-FR" sz="20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4077072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chemeClr val="tx2"/>
                </a:solidFill>
              </a:rPr>
              <a:t>Première étape : l’action de l’eau sur le corps </a:t>
            </a:r>
          </a:p>
          <a:p>
            <a:pPr>
              <a:buNone/>
            </a:pPr>
            <a:r>
              <a:rPr lang="fr-FR" sz="2000" b="1" dirty="0" smtClean="0"/>
              <a:t>      - « Corps flottant » : </a:t>
            </a:r>
            <a:r>
              <a:rPr lang="fr-FR" sz="2000" dirty="0" smtClean="0"/>
              <a:t>capacité de se laisser flotter (ne rien faire dans l’eau) et de choisir la forme du corps entraînant une orientation voulue.</a:t>
            </a:r>
            <a:r>
              <a:rPr lang="fr-FR" sz="2000" b="1" dirty="0" smtClean="0"/>
              <a:t> </a:t>
            </a:r>
            <a:endParaRPr lang="fr-FR" sz="2000" dirty="0" smtClean="0"/>
          </a:p>
          <a:p>
            <a:pPr>
              <a:buNone/>
            </a:pP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tx2"/>
                </a:solidFill>
              </a:rPr>
              <a:t>Deuxième étape :  l’action du corps sur l’eau </a:t>
            </a:r>
          </a:p>
          <a:p>
            <a:pPr>
              <a:buNone/>
            </a:pPr>
            <a:r>
              <a:rPr lang="fr-FR" sz="2000" b="1" dirty="0" smtClean="0"/>
              <a:t>      - « Corps projectile » : </a:t>
            </a:r>
            <a:r>
              <a:rPr lang="fr-FR" sz="2000" dirty="0" smtClean="0"/>
              <a:t>capacité de passer à travers la masse d’eau avec un minium de freinage. </a:t>
            </a:r>
            <a:br>
              <a:rPr lang="fr-FR" sz="2000" dirty="0" smtClean="0"/>
            </a:br>
            <a:r>
              <a:rPr lang="fr-FR" sz="2000" b="1" dirty="0" smtClean="0"/>
              <a:t>-</a:t>
            </a:r>
            <a:r>
              <a:rPr lang="fr-FR" sz="2000" dirty="0" smtClean="0"/>
              <a:t> </a:t>
            </a:r>
            <a:r>
              <a:rPr lang="fr-FR" sz="2000" b="1" dirty="0" smtClean="0"/>
              <a:t>« Corps propulseur » : </a:t>
            </a:r>
            <a:r>
              <a:rPr lang="fr-FR" sz="2000" dirty="0" smtClean="0"/>
              <a:t>capacité d’accélérer périodiquement la masse de son corps en utilisant ses propulseurs efficacement tout en préservant la capacité de passer à travers l’eau avec un minimum de freinage. 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1800" dirty="0" smtClean="0"/>
              <a:t>PREMIÈRE ÉTAPE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>
                <a:solidFill>
                  <a:schemeClr val="bg1"/>
                </a:solidFill>
              </a:rPr>
              <a:t>Objectifs intermédiaires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de construction du « </a:t>
            </a:r>
            <a:r>
              <a:rPr lang="fr-FR" sz="2400" b="1" dirty="0" smtClean="0"/>
              <a:t>CORPS FLOTTANT</a:t>
            </a:r>
            <a:r>
              <a:rPr lang="fr-FR" sz="2400" dirty="0" smtClean="0"/>
              <a:t> »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000" dirty="0" smtClean="0"/>
              <a:t>(Niveau 1)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fr-FR" sz="7400" dirty="0"/>
          </a:p>
          <a:p>
            <a:pPr lvl="0"/>
            <a:r>
              <a:rPr lang="fr-FR" sz="8600" dirty="0"/>
              <a:t>Identifier et caractériser </a:t>
            </a:r>
            <a:r>
              <a:rPr lang="fr-FR" sz="8600" dirty="0" err="1" smtClean="0"/>
              <a:t>sensoriellement</a:t>
            </a:r>
            <a:r>
              <a:rPr lang="fr-FR" sz="8600" dirty="0" smtClean="0"/>
              <a:t>  </a:t>
            </a:r>
            <a:r>
              <a:rPr lang="fr-FR" sz="8600" dirty="0"/>
              <a:t>le contenant (paroi et fond) et le contenu (eau)</a:t>
            </a:r>
          </a:p>
          <a:p>
            <a:pPr lvl="0"/>
            <a:r>
              <a:rPr lang="fr-FR" sz="8600" dirty="0">
                <a:solidFill>
                  <a:schemeClr val="tx2"/>
                </a:solidFill>
              </a:rPr>
              <a:t>S’engager dans la grande profondeur sans utiliser un appui (se suspendre)</a:t>
            </a:r>
          </a:p>
          <a:p>
            <a:pPr lvl="0"/>
            <a:r>
              <a:rPr lang="fr-FR" sz="8600" dirty="0"/>
              <a:t>S’immerger complètement sous les ancrages </a:t>
            </a:r>
            <a:r>
              <a:rPr lang="fr-FR" sz="8600" dirty="0" smtClean="0"/>
              <a:t>successifs </a:t>
            </a:r>
            <a:r>
              <a:rPr lang="fr-FR" sz="8600" dirty="0" smtClean="0">
                <a:solidFill>
                  <a:schemeClr val="bg1">
                    <a:lumMod val="65000"/>
                  </a:schemeClr>
                </a:solidFill>
              </a:rPr>
              <a:t>=&gt; Palier 1 de « l’Aisance Aquatique »</a:t>
            </a:r>
            <a:endParaRPr lang="fr-FR" sz="86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r>
              <a:rPr lang="fr-FR" sz="8600" dirty="0">
                <a:solidFill>
                  <a:schemeClr val="tx2"/>
                </a:solidFill>
              </a:rPr>
              <a:t>Aller toucher le fond</a:t>
            </a:r>
          </a:p>
          <a:p>
            <a:pPr lvl="0"/>
            <a:r>
              <a:rPr lang="fr-FR" sz="8600" dirty="0"/>
              <a:t>Remonter sans rien faire (passivement)</a:t>
            </a:r>
          </a:p>
          <a:p>
            <a:pPr lvl="0"/>
            <a:r>
              <a:rPr lang="fr-FR" sz="8600" dirty="0">
                <a:solidFill>
                  <a:schemeClr val="tx2"/>
                </a:solidFill>
              </a:rPr>
              <a:t>Se laisser orienter par l’eau</a:t>
            </a:r>
          </a:p>
          <a:p>
            <a:pPr lvl="0"/>
            <a:r>
              <a:rPr lang="fr-FR" sz="8600" dirty="0"/>
              <a:t>Choisir sa forme qui donne l’orientation </a:t>
            </a:r>
            <a:r>
              <a:rPr lang="fr-FR" sz="8600" dirty="0" smtClean="0"/>
              <a:t>voulue </a:t>
            </a:r>
            <a:r>
              <a:rPr lang="fr-FR" sz="8600" dirty="0" smtClean="0">
                <a:solidFill>
                  <a:schemeClr val="bg1">
                    <a:lumMod val="75000"/>
                  </a:schemeClr>
                </a:solidFill>
              </a:rPr>
              <a:t>=&gt; </a:t>
            </a:r>
            <a:r>
              <a:rPr lang="fr-FR" sz="8600" dirty="0" smtClean="0">
                <a:solidFill>
                  <a:schemeClr val="bg1">
                    <a:lumMod val="65000"/>
                  </a:schemeClr>
                </a:solidFill>
              </a:rPr>
              <a:t>Palier 2 de « l’Aisance Aquatique »</a:t>
            </a:r>
          </a:p>
          <a:p>
            <a:pPr lvl="0">
              <a:buNone/>
            </a:pPr>
            <a:endParaRPr lang="fr-FR" sz="2900" dirty="0" smtClean="0">
              <a:solidFill>
                <a:schemeClr val="tx2"/>
              </a:solidFill>
            </a:endParaRPr>
          </a:p>
          <a:p>
            <a:pPr lvl="0">
              <a:buNone/>
            </a:pPr>
            <a:r>
              <a:rPr lang="fr-FR" sz="4200" b="1" dirty="0" smtClean="0">
                <a:solidFill>
                  <a:schemeClr val="tx2"/>
                </a:solidFill>
              </a:rPr>
              <a:t> </a:t>
            </a:r>
            <a:endParaRPr lang="fr-FR" sz="4200" b="1" dirty="0">
              <a:solidFill>
                <a:schemeClr val="tx2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1800" dirty="0" smtClean="0"/>
              <a:t>DEUXIÈME ÉTAPE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Objectifs intermédiaires </a:t>
            </a:r>
            <a:br>
              <a:rPr lang="fr-FR" sz="2400" dirty="0" smtClean="0"/>
            </a:br>
            <a:r>
              <a:rPr lang="fr-FR" sz="2400" dirty="0" smtClean="0"/>
              <a:t>de construction du « </a:t>
            </a:r>
            <a:r>
              <a:rPr lang="fr-FR" sz="2400" b="1" dirty="0" smtClean="0"/>
              <a:t>CORPS PROJECTILE</a:t>
            </a:r>
            <a:r>
              <a:rPr lang="fr-FR" sz="2400" dirty="0" smtClean="0"/>
              <a:t> » </a:t>
            </a:r>
            <a:br>
              <a:rPr lang="fr-FR" sz="2400" dirty="0" smtClean="0"/>
            </a:br>
            <a:r>
              <a:rPr lang="fr-FR" sz="2000" dirty="0" smtClean="0"/>
              <a:t>(Niveaux : 2, 3, 4)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sz="2800" dirty="0"/>
              <a:t>Passer d’une organisation privilégiant le « debout sur » pour « s’aligner dans »</a:t>
            </a:r>
          </a:p>
          <a:p>
            <a:pPr lvl="0"/>
            <a:r>
              <a:rPr lang="fr-FR" sz="2800" dirty="0">
                <a:solidFill>
                  <a:schemeClr val="tx2"/>
                </a:solidFill>
              </a:rPr>
              <a:t>Entrer par la tête</a:t>
            </a:r>
          </a:p>
          <a:p>
            <a:pPr lvl="0"/>
            <a:r>
              <a:rPr lang="fr-FR" sz="2800" dirty="0"/>
              <a:t>Entrer par la tête + sortir en </a:t>
            </a:r>
            <a:r>
              <a:rPr lang="fr-FR" sz="2800" dirty="0" smtClean="0"/>
              <a:t>avant  </a:t>
            </a:r>
            <a:r>
              <a:rPr lang="fr-FR" sz="2800" dirty="0" smtClean="0">
                <a:solidFill>
                  <a:schemeClr val="bg1">
                    <a:lumMod val="65000"/>
                  </a:schemeClr>
                </a:solidFill>
              </a:rPr>
              <a:t>=&gt; Palier 3 de « l’Aisance Aquatique »</a:t>
            </a:r>
            <a:endParaRPr lang="fr-FR" sz="2800" dirty="0">
              <a:solidFill>
                <a:schemeClr val="bg1">
                  <a:lumMod val="65000"/>
                </a:schemeClr>
              </a:solidFill>
            </a:endParaRPr>
          </a:p>
          <a:p>
            <a:pPr lvl="0"/>
            <a:r>
              <a:rPr lang="fr-FR" sz="2800" dirty="0">
                <a:solidFill>
                  <a:schemeClr val="tx2"/>
                </a:solidFill>
              </a:rPr>
              <a:t>Entrer loin du bord</a:t>
            </a:r>
          </a:p>
          <a:p>
            <a:pPr lvl="0"/>
            <a:r>
              <a:rPr lang="fr-FR" sz="2800" dirty="0"/>
              <a:t>Sortir très loin</a:t>
            </a:r>
          </a:p>
          <a:p>
            <a:pPr lvl="0"/>
            <a:r>
              <a:rPr lang="fr-FR" sz="2800" dirty="0">
                <a:solidFill>
                  <a:schemeClr val="tx2"/>
                </a:solidFill>
              </a:rPr>
              <a:t>Conserver l’axe tonique </a:t>
            </a:r>
            <a:r>
              <a:rPr lang="fr-FR" sz="2800" dirty="0" smtClean="0">
                <a:solidFill>
                  <a:schemeClr val="tx2"/>
                </a:solidFill>
              </a:rPr>
              <a:t>pour « glisser » </a:t>
            </a:r>
            <a:r>
              <a:rPr lang="fr-FR" sz="2800" dirty="0">
                <a:solidFill>
                  <a:schemeClr val="tx2"/>
                </a:solidFill>
              </a:rPr>
              <a:t>sous la surface à </a:t>
            </a:r>
            <a:r>
              <a:rPr lang="fr-FR" sz="2800" dirty="0" smtClean="0">
                <a:solidFill>
                  <a:schemeClr val="tx2"/>
                </a:solidFill>
              </a:rPr>
              <a:t>partir </a:t>
            </a:r>
            <a:r>
              <a:rPr lang="fr-FR" sz="2800" dirty="0">
                <a:solidFill>
                  <a:schemeClr val="tx2"/>
                </a:solidFill>
              </a:rPr>
              <a:t>de la vitesse acquise grâce au </a:t>
            </a:r>
            <a:r>
              <a:rPr lang="fr-FR" sz="2800" dirty="0" smtClean="0">
                <a:solidFill>
                  <a:schemeClr val="tx2"/>
                </a:solidFill>
              </a:rPr>
              <a:t>plongeon. S’accélérer en conservant la posture</a:t>
            </a:r>
          </a:p>
          <a:p>
            <a:pPr lvl="0"/>
            <a:r>
              <a:rPr lang="fr-FR" sz="2800" dirty="0" smtClean="0"/>
              <a:t>Expirer de façon longue et continue pour ventiler </a:t>
            </a:r>
          </a:p>
          <a:p>
            <a:pPr lvl="0"/>
            <a:endParaRPr lang="fr-FR" sz="2400" dirty="0" smtClean="0"/>
          </a:p>
          <a:p>
            <a:pPr lvl="0"/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439</Words>
  <Application>Microsoft Office PowerPoint</Application>
  <PresentationFormat>Affichage à l'écran (4:3)</PresentationFormat>
  <Paragraphs>112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  SNEP FSU 74   17 et 18 octobre 2022   « Devenir nageur-se »  </vt:lpstr>
      <vt:lpstr>Diapositive 2</vt:lpstr>
      <vt:lpstr>OPTION  CONSTRUCTIVISTE</vt:lpstr>
      <vt:lpstr>Ce que l’élève va devoir transformer en lui</vt:lpstr>
      <vt:lpstr>Ce qu’il va devoir apprendre</vt:lpstr>
      <vt:lpstr>Diapositive 6</vt:lpstr>
      <vt:lpstr>DIDACTIQUE DE LA NATATION Aider chacun à construire sa natation passe par 2 grandes étapes :  « l’action de l’eau sur le corps » et « l’action du corps sur l’eau »   C’est fondamentalement construire :  LE CORPS FLOTTANT – LE CORPS PROJECTILE – LE CORPS PROPULSEUR Chaque objectif spécifique sera atteint par une suite d’objectifs intermédiaires</vt:lpstr>
      <vt:lpstr>PREMIÈRE ÉTAPE  Objectifs intermédiaires de construction du « CORPS FLOTTANT »  (Niveau 1)</vt:lpstr>
      <vt:lpstr>DEUXIÈME ÉTAPE Objectifs intermédiaires  de construction du « CORPS PROJECTILE »  (Niveaux : 2, 3, 4)</vt:lpstr>
      <vt:lpstr>DEUXIÈME ÉTAPE Objectifs intermédiaires  de construction du « CORPS PROPULSEUR » (Niveaux : 5 et 6) </vt:lpstr>
      <vt:lpstr>Diapositive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Chronologie possible de construction du nageur à l’école, au collège et au lycée  </dc:title>
  <dc:creator>Marc BEGOTTI</dc:creator>
  <cp:lastModifiedBy>Marc BEGOTTI</cp:lastModifiedBy>
  <cp:revision>40</cp:revision>
  <dcterms:created xsi:type="dcterms:W3CDTF">2022-04-16T07:07:53Z</dcterms:created>
  <dcterms:modified xsi:type="dcterms:W3CDTF">2022-10-17T04:45:04Z</dcterms:modified>
</cp:coreProperties>
</file>