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314" r:id="rId3"/>
    <p:sldId id="311" r:id="rId4"/>
    <p:sldId id="313" r:id="rId5"/>
    <p:sldId id="308" r:id="rId6"/>
    <p:sldId id="309" r:id="rId7"/>
    <p:sldId id="303" r:id="rId8"/>
    <p:sldId id="310" r:id="rId9"/>
    <p:sldId id="304" r:id="rId10"/>
    <p:sldId id="305" r:id="rId11"/>
    <p:sldId id="319" r:id="rId12"/>
    <p:sldId id="317" r:id="rId13"/>
    <p:sldId id="320"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53C55-B47E-491C-A5CA-B3CA847F2005}" type="datetimeFigureOut">
              <a:rPr lang="fr-FR" smtClean="0"/>
              <a:pPr/>
              <a:t>17/10/2022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47A69-995E-4D8A-A979-E3133CC1644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85A33680-20BD-4971-A9ED-6FC84AF5CDCD}" type="slidenum">
              <a:rPr lang="fr-FR"/>
              <a:pPr/>
              <a:t>5</a:t>
            </a:fld>
            <a:endParaRPr lang="fr-FR"/>
          </a:p>
        </p:txBody>
      </p:sp>
      <p:sp>
        <p:nvSpPr>
          <p:cNvPr id="3942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98B8D-EAE0-4C1E-9D31-59C5C44BE234}" type="slidenum">
              <a:rPr lang="fr-FR" sz="1200"/>
              <a:pPr algn="r"/>
              <a:t>5</a:t>
            </a:fld>
            <a:endParaRPr lang="fr-FR" sz="1200"/>
          </a:p>
        </p:txBody>
      </p:sp>
      <p:sp>
        <p:nvSpPr>
          <p:cNvPr id="394244" name="Rectangle 2"/>
          <p:cNvSpPr>
            <a:spLocks noGrp="1" noRot="1" noChangeAspect="1" noChangeArrowheads="1" noTextEdit="1"/>
          </p:cNvSpPr>
          <p:nvPr>
            <p:ph type="sldImg"/>
          </p:nvPr>
        </p:nvSpPr>
        <p:spPr>
          <a:ln/>
        </p:spPr>
      </p:sp>
      <p:sp>
        <p:nvSpPr>
          <p:cNvPr id="394245" name="Rectangle 3"/>
          <p:cNvSpPr>
            <a:spLocks noGrp="1" noChangeArrowheads="1"/>
          </p:cNvSpPr>
          <p:nvPr>
            <p:ph type="body" idx="1"/>
          </p:nvPr>
        </p:nvSpPr>
        <p:spPr>
          <a:xfrm>
            <a:off x="914400" y="4343400"/>
            <a:ext cx="5029200" cy="4114800"/>
          </a:xfrm>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678D7886-4426-4FDA-BEAB-028A4E4060DC}" type="slidenum">
              <a:rPr lang="fr-FR"/>
              <a:pPr/>
              <a:t>9</a:t>
            </a:fld>
            <a:endParaRPr lang="fr-F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054B63-0FB0-4E99-A809-62E5D7E9E7BB}" type="datetimeFigureOut">
              <a:rPr lang="fr-FR" smtClean="0"/>
              <a:pPr/>
              <a:t>17/10/2022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897525-073E-4313-A072-6E3385017CA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54B63-0FB0-4E99-A809-62E5D7E9E7BB}" type="datetimeFigureOut">
              <a:rPr lang="fr-FR" smtClean="0"/>
              <a:pPr/>
              <a:t>17/10/2022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97525-073E-4313-A072-6E3385017CA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Diapositive_Microsoft_Office_PowerPoint1.sldx"/><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0" y="0"/>
            <a:ext cx="9144000" cy="620688"/>
          </a:xfr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sz="3200" dirty="0" smtClean="0">
                <a:solidFill>
                  <a:schemeClr val="tx1">
                    <a:lumMod val="65000"/>
                    <a:lumOff val="35000"/>
                  </a:schemeClr>
                </a:solidFill>
              </a:rPr>
              <a:t/>
            </a:r>
            <a:br>
              <a:rPr lang="fr-FR" sz="3200" dirty="0" smtClean="0">
                <a:solidFill>
                  <a:schemeClr val="tx1">
                    <a:lumMod val="65000"/>
                    <a:lumOff val="35000"/>
                  </a:schemeClr>
                </a:solidFill>
              </a:rPr>
            </a:br>
            <a:r>
              <a:rPr lang="fr-FR" sz="3200" dirty="0" smtClean="0">
                <a:solidFill>
                  <a:schemeClr val="tx1">
                    <a:lumMod val="65000"/>
                    <a:lumOff val="35000"/>
                  </a:schemeClr>
                </a:solidFill>
              </a:rPr>
              <a:t/>
            </a:r>
            <a:br>
              <a:rPr lang="fr-FR" sz="3200" dirty="0" smtClean="0">
                <a:solidFill>
                  <a:schemeClr val="tx1">
                    <a:lumMod val="65000"/>
                    <a:lumOff val="35000"/>
                  </a:schemeClr>
                </a:solidFill>
              </a:rPr>
            </a:br>
            <a:r>
              <a:rPr lang="fr-FR" sz="1800" dirty="0" smtClean="0">
                <a:solidFill>
                  <a:schemeClr val="tx1">
                    <a:lumMod val="65000"/>
                    <a:lumOff val="35000"/>
                  </a:schemeClr>
                </a:solidFill>
              </a:rPr>
              <a:t>SNEP FSU </a:t>
            </a:r>
            <a:r>
              <a:rPr lang="fr-FR" sz="1800" dirty="0" smtClean="0">
                <a:solidFill>
                  <a:schemeClr val="tx1">
                    <a:lumMod val="65000"/>
                    <a:lumOff val="35000"/>
                  </a:schemeClr>
                </a:solidFill>
              </a:rPr>
              <a:t>74       </a:t>
            </a:r>
            <a:r>
              <a:rPr lang="fr-FR" sz="1800" dirty="0" smtClean="0">
                <a:solidFill>
                  <a:schemeClr val="tx1">
                    <a:lumMod val="65000"/>
                    <a:lumOff val="35000"/>
                  </a:schemeClr>
                </a:solidFill>
              </a:rPr>
              <a:t>17 et 18 octobre </a:t>
            </a:r>
            <a:r>
              <a:rPr lang="fr-FR" sz="1800" dirty="0" smtClean="0">
                <a:solidFill>
                  <a:schemeClr val="tx1">
                    <a:lumMod val="65000"/>
                    <a:lumOff val="35000"/>
                  </a:schemeClr>
                </a:solidFill>
              </a:rPr>
              <a:t>2022</a:t>
            </a:r>
            <a:r>
              <a:rPr lang="fr-FR" sz="1800" dirty="0" smtClean="0">
                <a:solidFill>
                  <a:schemeClr val="bg1">
                    <a:lumMod val="50000"/>
                  </a:schemeClr>
                </a:solidFill>
              </a:rPr>
              <a:t>    </a:t>
            </a:r>
            <a:r>
              <a:rPr lang="fr-FR" sz="1800" b="1" dirty="0" smtClean="0">
                <a:solidFill>
                  <a:schemeClr val="tx1">
                    <a:lumMod val="65000"/>
                    <a:lumOff val="35000"/>
                  </a:schemeClr>
                </a:solidFill>
              </a:rPr>
              <a:t>« </a:t>
            </a:r>
            <a:r>
              <a:rPr lang="fr-FR" sz="1800" b="1" dirty="0" smtClean="0">
                <a:solidFill>
                  <a:schemeClr val="tx1">
                    <a:lumMod val="65000"/>
                    <a:lumOff val="35000"/>
                  </a:schemeClr>
                </a:solidFill>
              </a:rPr>
              <a:t>Devenir nageur-se »</a:t>
            </a:r>
            <a:r>
              <a:rPr lang="fr-FR" sz="3200" b="1" dirty="0" smtClean="0"/>
              <a:t/>
            </a:r>
            <a:br>
              <a:rPr lang="fr-FR" sz="3200" b="1" dirty="0" smtClean="0"/>
            </a:br>
            <a:r>
              <a:rPr lang="fr-FR" sz="3200" b="1" dirty="0" smtClean="0"/>
              <a:t/>
            </a:r>
            <a:br>
              <a:rPr lang="fr-FR" sz="3200" b="1" dirty="0" smtClean="0"/>
            </a:br>
            <a:endParaRPr lang="fr-FR" sz="3200" dirty="0"/>
          </a:p>
        </p:txBody>
      </p:sp>
      <p:sp>
        <p:nvSpPr>
          <p:cNvPr id="4" name="Sous-titre 3"/>
          <p:cNvSpPr>
            <a:spLocks noGrp="1"/>
          </p:cNvSpPr>
          <p:nvPr>
            <p:ph type="subTitle" idx="1"/>
          </p:nvPr>
        </p:nvSpPr>
        <p:spPr>
          <a:xfrm>
            <a:off x="0" y="692696"/>
            <a:ext cx="9144000" cy="6165304"/>
          </a:xfrm>
          <a:solidFill>
            <a:schemeClr val="bg2"/>
          </a:solidFill>
        </p:spPr>
        <p:txBody>
          <a:bodyPr>
            <a:normAutofit fontScale="85000" lnSpcReduction="10000"/>
          </a:bodyPr>
          <a:lstStyle/>
          <a:p>
            <a:endParaRPr lang="fr-FR" sz="1800" b="1" dirty="0" smtClean="0"/>
          </a:p>
          <a:p>
            <a:endParaRPr lang="fr-FR" sz="1800" b="1" dirty="0" smtClean="0"/>
          </a:p>
          <a:p>
            <a:endParaRPr lang="fr-FR" sz="4500" b="1" dirty="0" smtClean="0"/>
          </a:p>
          <a:p>
            <a:r>
              <a:rPr lang="fr-FR" sz="4500" dirty="0" smtClean="0">
                <a:solidFill>
                  <a:schemeClr val="tx1"/>
                </a:solidFill>
              </a:rPr>
              <a:t>Identifier et comprendre le fonctionnement du nageur et ce qui caractérise </a:t>
            </a:r>
          </a:p>
          <a:p>
            <a:r>
              <a:rPr lang="fr-FR" sz="4500" dirty="0" smtClean="0">
                <a:solidFill>
                  <a:schemeClr val="tx1"/>
                </a:solidFill>
              </a:rPr>
              <a:t>la structure de toutes les nages</a:t>
            </a:r>
          </a:p>
          <a:p>
            <a:r>
              <a:rPr lang="fr-FR" sz="4500" dirty="0" smtClean="0">
                <a:solidFill>
                  <a:schemeClr val="tx1"/>
                </a:solidFill>
              </a:rPr>
              <a:t>pour rendre possible non plus leur reproduction mais leur construction</a:t>
            </a:r>
          </a:p>
          <a:p>
            <a:endParaRPr lang="fr-FR" sz="1800" b="1" dirty="0" smtClean="0"/>
          </a:p>
          <a:p>
            <a:endParaRPr lang="fr-FR" sz="1800" b="1" dirty="0" smtClean="0"/>
          </a:p>
          <a:p>
            <a:endParaRPr lang="fr-FR" sz="1800" b="1" dirty="0" smtClean="0"/>
          </a:p>
          <a:p>
            <a:endParaRPr lang="fr-FR" sz="1800" b="1" dirty="0" smtClean="0"/>
          </a:p>
          <a:p>
            <a:endParaRPr lang="fr-FR" sz="1800" b="1" dirty="0" smtClean="0"/>
          </a:p>
          <a:p>
            <a:endParaRPr lang="fr-FR" sz="1900" b="1" dirty="0" smtClean="0"/>
          </a:p>
          <a:p>
            <a:r>
              <a:rPr lang="fr-FR" sz="1900" b="1" dirty="0" smtClean="0"/>
              <a:t>                                                                                                    </a:t>
            </a:r>
            <a:r>
              <a:rPr lang="fr-FR" sz="1900" b="1" dirty="0" smtClean="0"/>
              <a:t>                                          </a:t>
            </a:r>
            <a:r>
              <a:rPr lang="fr-FR" sz="1900" dirty="0" smtClean="0"/>
              <a:t>Marc BEGOTTI</a:t>
            </a:r>
          </a:p>
          <a:p>
            <a:endParaRPr lang="fr-FR" dirty="0" smtClean="0"/>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179388" y="188640"/>
            <a:ext cx="8785100" cy="864096"/>
          </a:xfrm>
          <a:solidFill>
            <a:schemeClr val="accent3">
              <a:lumMod val="40000"/>
              <a:lumOff val="60000"/>
            </a:schemeClr>
          </a:solidFill>
        </p:spPr>
        <p:txBody>
          <a:bodyPr>
            <a:noAutofit/>
          </a:bodyPr>
          <a:lstStyle/>
          <a:p>
            <a:pPr>
              <a:defRPr/>
            </a:pPr>
            <a:r>
              <a:rPr lang="fr-FR" sz="2800" b="1" dirty="0">
                <a:solidFill>
                  <a:schemeClr val="tx2"/>
                </a:solidFill>
              </a:rPr>
              <a:t>Le fonctionnement du </a:t>
            </a:r>
            <a:r>
              <a:rPr lang="fr-FR" sz="2800" b="1" dirty="0" smtClean="0">
                <a:solidFill>
                  <a:schemeClr val="tx2"/>
                </a:solidFill>
              </a:rPr>
              <a:t>NAGEUR</a:t>
            </a:r>
            <a:r>
              <a:rPr lang="fr-FR" sz="1800" b="1" dirty="0">
                <a:solidFill>
                  <a:schemeClr val="tx2"/>
                </a:solidFill>
              </a:rPr>
              <a:t/>
            </a:r>
            <a:br>
              <a:rPr lang="fr-FR" sz="1800" b="1" dirty="0">
                <a:solidFill>
                  <a:schemeClr val="tx2"/>
                </a:solidFill>
              </a:rPr>
            </a:br>
            <a:r>
              <a:rPr lang="fr-FR" sz="2400" b="1" dirty="0"/>
              <a:t>Les mêmes</a:t>
            </a:r>
            <a:r>
              <a:rPr lang="fr-FR" sz="2400" dirty="0"/>
              <a:t> </a:t>
            </a:r>
            <a:r>
              <a:rPr lang="fr-FR" sz="2400" b="1" dirty="0"/>
              <a:t>principes d’action </a:t>
            </a:r>
            <a:r>
              <a:rPr lang="fr-FR" sz="2400" b="1" dirty="0" smtClean="0"/>
              <a:t>  </a:t>
            </a:r>
            <a:r>
              <a:rPr lang="fr-FR" sz="2400" dirty="0" smtClean="0"/>
              <a:t>mais   </a:t>
            </a:r>
            <a:r>
              <a:rPr lang="fr-FR" sz="2400" b="1" dirty="0" smtClean="0"/>
              <a:t>Des </a:t>
            </a:r>
            <a:r>
              <a:rPr lang="fr-FR" sz="2400" b="1" dirty="0"/>
              <a:t>niveaux d’action</a:t>
            </a:r>
            <a:r>
              <a:rPr lang="fr-FR" sz="2400" dirty="0"/>
              <a:t> </a:t>
            </a:r>
            <a:r>
              <a:rPr lang="fr-FR" sz="2400" b="1" dirty="0"/>
              <a:t>différents </a:t>
            </a:r>
            <a:endParaRPr lang="fr-FR" sz="2400" dirty="0" smtClean="0"/>
          </a:p>
        </p:txBody>
      </p:sp>
      <p:sp>
        <p:nvSpPr>
          <p:cNvPr id="50180" name="Rectangle 4"/>
          <p:cNvSpPr>
            <a:spLocks noGrp="1" noRot="1" noChangeArrowheads="1"/>
          </p:cNvSpPr>
          <p:nvPr>
            <p:ph type="body" sz="half" idx="1"/>
          </p:nvPr>
        </p:nvSpPr>
        <p:spPr>
          <a:xfrm>
            <a:off x="179512" y="1196752"/>
            <a:ext cx="4032572" cy="5661248"/>
          </a:xfrm>
          <a:solidFill>
            <a:schemeClr val="bg1"/>
          </a:solidFill>
        </p:spPr>
        <p:style>
          <a:lnRef idx="1">
            <a:schemeClr val="accent3"/>
          </a:lnRef>
          <a:fillRef idx="2">
            <a:schemeClr val="accent3"/>
          </a:fillRef>
          <a:effectRef idx="1">
            <a:schemeClr val="accent3"/>
          </a:effectRef>
          <a:fontRef idx="minor">
            <a:schemeClr val="dk1"/>
          </a:fontRef>
        </p:style>
        <p:txBody>
          <a:bodyPr/>
          <a:lstStyle/>
          <a:p>
            <a:pPr>
              <a:buNone/>
            </a:pPr>
            <a:r>
              <a:rPr lang="fr-FR" sz="2000" b="1" dirty="0" smtClean="0">
                <a:solidFill>
                  <a:srgbClr val="C00000"/>
                </a:solidFill>
              </a:rPr>
              <a:t>-     Une accélération</a:t>
            </a:r>
          </a:p>
          <a:p>
            <a:pPr>
              <a:buFontTx/>
              <a:buChar char="-"/>
            </a:pPr>
            <a:r>
              <a:rPr lang="fr-FR" sz="2000" b="1" dirty="0" smtClean="0">
                <a:solidFill>
                  <a:srgbClr val="C00000"/>
                </a:solidFill>
              </a:rPr>
              <a:t> Une perte de vitesse</a:t>
            </a:r>
          </a:p>
          <a:p>
            <a:pPr>
              <a:buNone/>
            </a:pPr>
            <a:r>
              <a:rPr lang="fr-FR" sz="2000" dirty="0" smtClean="0">
                <a:solidFill>
                  <a:schemeClr val="tx1"/>
                </a:solidFill>
              </a:rPr>
              <a:t>     Les mêmes principes d’action pour se déplacer dans l’eau pour le débutant et le champion olympique</a:t>
            </a:r>
          </a:p>
          <a:p>
            <a:pPr>
              <a:buNone/>
            </a:pPr>
            <a:r>
              <a:rPr lang="fr-FR" sz="2000" b="1" dirty="0" smtClean="0">
                <a:solidFill>
                  <a:schemeClr val="tx2"/>
                </a:solidFill>
              </a:rPr>
              <a:t>     </a:t>
            </a:r>
          </a:p>
          <a:p>
            <a:pPr>
              <a:buNone/>
            </a:pPr>
            <a:endParaRPr lang="fr-FR" sz="2000" b="1" dirty="0">
              <a:solidFill>
                <a:schemeClr val="tx2"/>
              </a:solidFill>
            </a:endParaRPr>
          </a:p>
          <a:p>
            <a:pPr>
              <a:buNone/>
            </a:pPr>
            <a:endParaRPr lang="fr-FR" sz="2000" b="1" dirty="0" smtClean="0">
              <a:solidFill>
                <a:schemeClr val="tx2"/>
              </a:solidFill>
            </a:endParaRPr>
          </a:p>
          <a:p>
            <a:pPr>
              <a:buNone/>
            </a:pPr>
            <a:r>
              <a:rPr lang="fr-FR" sz="2000" b="1" dirty="0">
                <a:solidFill>
                  <a:schemeClr val="tx2"/>
                </a:solidFill>
              </a:rPr>
              <a:t> </a:t>
            </a:r>
            <a:r>
              <a:rPr lang="fr-FR" sz="2000" b="1" dirty="0" smtClean="0">
                <a:solidFill>
                  <a:schemeClr val="tx2"/>
                </a:solidFill>
              </a:rPr>
              <a:t>     </a:t>
            </a:r>
            <a:r>
              <a:rPr lang="fr-FR" sz="2000" dirty="0" smtClean="0">
                <a:solidFill>
                  <a:schemeClr val="tx1"/>
                </a:solidFill>
              </a:rPr>
              <a:t>C’est le niveau des actions qui différentie le champion du débutant pour :</a:t>
            </a:r>
          </a:p>
          <a:p>
            <a:pPr>
              <a:buFontTx/>
              <a:buChar char="-"/>
            </a:pPr>
            <a:r>
              <a:rPr lang="fr-FR" sz="2000" b="1" dirty="0" smtClean="0">
                <a:solidFill>
                  <a:srgbClr val="C00000"/>
                </a:solidFill>
              </a:rPr>
              <a:t>Optimiser</a:t>
            </a:r>
            <a:r>
              <a:rPr lang="fr-FR" sz="2000" b="1" dirty="0" smtClean="0"/>
              <a:t> </a:t>
            </a:r>
            <a:r>
              <a:rPr lang="fr-FR" sz="2000" b="1" dirty="0" smtClean="0">
                <a:solidFill>
                  <a:srgbClr val="C00000"/>
                </a:solidFill>
              </a:rPr>
              <a:t>l’accélération</a:t>
            </a:r>
          </a:p>
          <a:p>
            <a:pPr>
              <a:buFontTx/>
              <a:buChar char="-"/>
            </a:pPr>
            <a:r>
              <a:rPr lang="fr-FR" sz="2000" b="1" dirty="0" smtClean="0">
                <a:solidFill>
                  <a:srgbClr val="C00000"/>
                </a:solidFill>
              </a:rPr>
              <a:t>Limiter la perte de vitesse</a:t>
            </a:r>
          </a:p>
          <a:p>
            <a:pPr>
              <a:buNone/>
            </a:pPr>
            <a:endParaRPr lang="fr-FR" sz="1800" b="1" dirty="0" smtClean="0">
              <a:solidFill>
                <a:schemeClr val="tx2"/>
              </a:solidFill>
            </a:endParaRPr>
          </a:p>
        </p:txBody>
      </p:sp>
      <p:sp>
        <p:nvSpPr>
          <p:cNvPr id="50181" name="Rectangle 5"/>
          <p:cNvSpPr>
            <a:spLocks noGrp="1" noRot="1" noChangeArrowheads="1"/>
          </p:cNvSpPr>
          <p:nvPr>
            <p:ph type="body" sz="half" idx="2"/>
          </p:nvPr>
        </p:nvSpPr>
        <p:spPr>
          <a:xfrm>
            <a:off x="4211638" y="1196752"/>
            <a:ext cx="4932362" cy="5661248"/>
          </a:xfrm>
          <a:solidFill>
            <a:schemeClr val="bg1"/>
          </a:solidFill>
        </p:spPr>
        <p:style>
          <a:lnRef idx="1">
            <a:schemeClr val="accent3"/>
          </a:lnRef>
          <a:fillRef idx="2">
            <a:schemeClr val="accent3"/>
          </a:fillRef>
          <a:effectRef idx="1">
            <a:schemeClr val="accent3"/>
          </a:effectRef>
          <a:fontRef idx="minor">
            <a:schemeClr val="dk1"/>
          </a:fontRef>
        </p:style>
        <p:txBody>
          <a:bodyPr>
            <a:noAutofit/>
          </a:bodyPr>
          <a:lstStyle/>
          <a:p>
            <a:pPr>
              <a:buNone/>
              <a:defRPr/>
            </a:pPr>
            <a:r>
              <a:rPr lang="fr-FR" sz="2000" dirty="0" smtClean="0">
                <a:solidFill>
                  <a:schemeClr val="tx2"/>
                </a:solidFill>
              </a:rPr>
              <a:t>    </a:t>
            </a:r>
            <a:r>
              <a:rPr lang="fr-FR" sz="2000" dirty="0" smtClean="0">
                <a:solidFill>
                  <a:schemeClr val="tx1"/>
                </a:solidFill>
              </a:rPr>
              <a:t>Les</a:t>
            </a:r>
            <a:r>
              <a:rPr lang="fr-FR" sz="2000" b="1" dirty="0" smtClean="0">
                <a:solidFill>
                  <a:schemeClr val="tx1"/>
                </a:solidFill>
              </a:rPr>
              <a:t> solutions spontanées </a:t>
            </a:r>
            <a:r>
              <a:rPr lang="fr-FR" sz="2000" dirty="0" smtClean="0">
                <a:solidFill>
                  <a:schemeClr val="tx1"/>
                </a:solidFill>
              </a:rPr>
              <a:t> pour nager plus vite s’inscrivent </a:t>
            </a:r>
            <a:r>
              <a:rPr lang="fr-FR" sz="2000" b="1" dirty="0" smtClean="0">
                <a:solidFill>
                  <a:schemeClr val="tx1"/>
                </a:solidFill>
              </a:rPr>
              <a:t>toujours à l’opposé </a:t>
            </a:r>
            <a:r>
              <a:rPr lang="fr-FR" sz="2000" dirty="0" smtClean="0">
                <a:solidFill>
                  <a:schemeClr val="tx1"/>
                </a:solidFill>
              </a:rPr>
              <a:t>des </a:t>
            </a:r>
            <a:r>
              <a:rPr lang="fr-FR" sz="2000" b="1" dirty="0" smtClean="0">
                <a:solidFill>
                  <a:schemeClr val="tx1"/>
                </a:solidFill>
              </a:rPr>
              <a:t>solutions les plus efficaces !</a:t>
            </a:r>
          </a:p>
          <a:p>
            <a:pPr>
              <a:buNone/>
              <a:defRPr/>
            </a:pPr>
            <a:endParaRPr lang="fr-FR" sz="2000" b="1" dirty="0">
              <a:solidFill>
                <a:schemeClr val="accent3">
                  <a:lumMod val="75000"/>
                </a:schemeClr>
              </a:solidFill>
            </a:endParaRPr>
          </a:p>
          <a:p>
            <a:pPr>
              <a:buNone/>
              <a:defRPr/>
            </a:pPr>
            <a:endParaRPr lang="fr-FR" sz="2000" b="1" dirty="0" smtClean="0">
              <a:solidFill>
                <a:schemeClr val="accent3">
                  <a:lumMod val="75000"/>
                </a:schemeClr>
              </a:solidFill>
            </a:endParaRPr>
          </a:p>
          <a:p>
            <a:pPr>
              <a:buNone/>
              <a:defRPr/>
            </a:pPr>
            <a:endParaRPr lang="fr-FR" sz="2000" b="1" dirty="0">
              <a:solidFill>
                <a:schemeClr val="accent3">
                  <a:lumMod val="75000"/>
                </a:schemeClr>
              </a:solidFill>
            </a:endParaRPr>
          </a:p>
          <a:p>
            <a:pPr>
              <a:buNone/>
              <a:defRPr/>
            </a:pPr>
            <a:endParaRPr lang="fr-FR" sz="2000" b="1" dirty="0" smtClean="0">
              <a:solidFill>
                <a:schemeClr val="accent3">
                  <a:lumMod val="75000"/>
                </a:schemeClr>
              </a:solidFill>
            </a:endParaRPr>
          </a:p>
          <a:p>
            <a:pPr>
              <a:buNone/>
              <a:defRPr/>
            </a:pPr>
            <a:endParaRPr lang="fr-FR" sz="2000" b="1" dirty="0">
              <a:solidFill>
                <a:schemeClr val="accent3">
                  <a:lumMod val="75000"/>
                </a:schemeClr>
              </a:solidFill>
            </a:endParaRPr>
          </a:p>
          <a:p>
            <a:pPr>
              <a:buNone/>
              <a:defRPr/>
            </a:pPr>
            <a:r>
              <a:rPr lang="fr-FR" sz="2000" b="1" dirty="0" smtClean="0">
                <a:solidFill>
                  <a:schemeClr val="accent3">
                    <a:lumMod val="75000"/>
                  </a:schemeClr>
                </a:solidFill>
              </a:rPr>
              <a:t>     </a:t>
            </a:r>
            <a:r>
              <a:rPr lang="fr-FR" sz="2000" b="1" dirty="0" smtClean="0">
                <a:solidFill>
                  <a:srgbClr val="C00000"/>
                </a:solidFill>
              </a:rPr>
              <a:t> </a:t>
            </a:r>
            <a:r>
              <a:rPr lang="fr-FR" sz="2000" b="1" dirty="0">
                <a:solidFill>
                  <a:srgbClr val="C00000"/>
                </a:solidFill>
              </a:rPr>
              <a:t>Devenir meilleur nageur va consister prioritairement à transformer des solutions spontanées peu efficaces en  solutions d’un haut niveau d’efficacité pour optimiser les accélérations et limiter les pertes de vitesse</a:t>
            </a:r>
            <a:endParaRPr lang="fr-FR" sz="2000" dirty="0" smtClean="0">
              <a:solidFill>
                <a:srgbClr val="C00000"/>
              </a:solidFill>
            </a:endParaRPr>
          </a:p>
        </p:txBody>
      </p:sp>
      <p:sp>
        <p:nvSpPr>
          <p:cNvPr id="5" name="Flèche vers le bas 4"/>
          <p:cNvSpPr/>
          <p:nvPr/>
        </p:nvSpPr>
        <p:spPr>
          <a:xfrm>
            <a:off x="1691680" y="3573016"/>
            <a:ext cx="484632" cy="576064"/>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7" name="Flèche vers le bas 6"/>
          <p:cNvSpPr/>
          <p:nvPr/>
        </p:nvSpPr>
        <p:spPr>
          <a:xfrm>
            <a:off x="6156176" y="2780928"/>
            <a:ext cx="484632" cy="834392"/>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8" name="Flèche droite 7"/>
          <p:cNvSpPr/>
          <p:nvPr/>
        </p:nvSpPr>
        <p:spPr>
          <a:xfrm>
            <a:off x="3995936" y="5085184"/>
            <a:ext cx="432048" cy="48463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a:solidFill>
            <a:schemeClr val="accent3">
              <a:lumMod val="60000"/>
              <a:lumOff val="40000"/>
            </a:schemeClr>
          </a:solidFill>
        </p:spPr>
        <p:txBody>
          <a:bodyPr>
            <a:normAutofit/>
          </a:bodyPr>
          <a:lstStyle/>
          <a:p>
            <a:r>
              <a:rPr lang="fr-FR" sz="2400" dirty="0" smtClean="0"/>
              <a:t>REPERER LES NIVEAUX DE L’ORGANISATION LOCOMOTRICE DU NAGEUR</a:t>
            </a:r>
            <a:endParaRPr lang="fr-FR" sz="2400" dirty="0"/>
          </a:p>
        </p:txBody>
      </p:sp>
      <p:sp>
        <p:nvSpPr>
          <p:cNvPr id="3" name="Espace réservé du contenu 2"/>
          <p:cNvSpPr>
            <a:spLocks noGrp="1"/>
          </p:cNvSpPr>
          <p:nvPr>
            <p:ph idx="1"/>
          </p:nvPr>
        </p:nvSpPr>
        <p:spPr>
          <a:xfrm>
            <a:off x="457200" y="980728"/>
            <a:ext cx="8229600" cy="5877272"/>
          </a:xfrm>
        </p:spPr>
        <p:txBody>
          <a:bodyPr>
            <a:normAutofit fontScale="55000" lnSpcReduction="20000"/>
          </a:bodyPr>
          <a:lstStyle/>
          <a:p>
            <a:pPr>
              <a:buNone/>
            </a:pPr>
            <a:r>
              <a:rPr lang="fr-FR" dirty="0" smtClean="0"/>
              <a:t> 1 - Le sujet entre dans l’eau et s’y déplace avec le regard à l’horizontale. L’orientation de l’axe du corps conserve une obliquité marquée.</a:t>
            </a:r>
            <a:r>
              <a:rPr lang="fr-FR" b="1" dirty="0" smtClean="0"/>
              <a:t> La dominante organisatrice est posturale et pose le problème de la construction du</a:t>
            </a:r>
            <a:r>
              <a:rPr lang="fr-FR" dirty="0" smtClean="0"/>
              <a:t> « </a:t>
            </a:r>
            <a:r>
              <a:rPr lang="fr-FR" b="1" dirty="0" smtClean="0"/>
              <a:t>corps flottant</a:t>
            </a:r>
            <a:r>
              <a:rPr lang="fr-FR" dirty="0" smtClean="0"/>
              <a:t> ».</a:t>
            </a:r>
          </a:p>
          <a:p>
            <a:pPr>
              <a:buNone/>
            </a:pPr>
            <a:endParaRPr lang="fr-FR" dirty="0" smtClean="0">
              <a:solidFill>
                <a:schemeClr val="tx2">
                  <a:lumMod val="75000"/>
                </a:schemeClr>
              </a:solidFill>
            </a:endParaRPr>
          </a:p>
          <a:p>
            <a:pPr>
              <a:buNone/>
            </a:pPr>
            <a:r>
              <a:rPr lang="fr-FR" dirty="0" smtClean="0">
                <a:solidFill>
                  <a:schemeClr val="tx2">
                    <a:lumMod val="75000"/>
                  </a:schemeClr>
                </a:solidFill>
              </a:rPr>
              <a:t>2 - Le sujet entre dans l’eau « par la tête ». L’orientation du corps a dépassée l’horizontale (tête plus basse que les pieds). Il se profile dans l’eau pour atténuer les résistances. </a:t>
            </a:r>
            <a:r>
              <a:rPr lang="fr-FR" b="1" dirty="0" smtClean="0">
                <a:solidFill>
                  <a:schemeClr val="tx2">
                    <a:lumMod val="75000"/>
                  </a:schemeClr>
                </a:solidFill>
              </a:rPr>
              <a:t>Construction du</a:t>
            </a:r>
            <a:r>
              <a:rPr lang="fr-FR" dirty="0" smtClean="0">
                <a:solidFill>
                  <a:schemeClr val="tx2">
                    <a:lumMod val="75000"/>
                  </a:schemeClr>
                </a:solidFill>
              </a:rPr>
              <a:t> « </a:t>
            </a:r>
            <a:r>
              <a:rPr lang="fr-FR" b="1" dirty="0" smtClean="0">
                <a:solidFill>
                  <a:schemeClr val="tx2">
                    <a:lumMod val="75000"/>
                  </a:schemeClr>
                </a:solidFill>
              </a:rPr>
              <a:t>corps projectile</a:t>
            </a:r>
            <a:r>
              <a:rPr lang="fr-FR" dirty="0" smtClean="0">
                <a:solidFill>
                  <a:schemeClr val="tx2">
                    <a:lumMod val="75000"/>
                  </a:schemeClr>
                </a:solidFill>
              </a:rPr>
              <a:t> ».</a:t>
            </a:r>
          </a:p>
          <a:p>
            <a:pPr>
              <a:buNone/>
            </a:pPr>
            <a:endParaRPr lang="fr-FR" dirty="0" smtClean="0">
              <a:solidFill>
                <a:schemeClr val="tx2">
                  <a:lumMod val="75000"/>
                </a:schemeClr>
              </a:solidFill>
            </a:endParaRPr>
          </a:p>
          <a:p>
            <a:pPr>
              <a:buNone/>
            </a:pPr>
            <a:r>
              <a:rPr lang="fr-FR" dirty="0" smtClean="0"/>
              <a:t>3 -  La distance de déplacement parcourue par le sujet reste tributaire de ses capacités d’apnée. La fonction locomotrice reste subordonnée aux capacités </a:t>
            </a:r>
            <a:r>
              <a:rPr lang="fr-FR" dirty="0" err="1" smtClean="0"/>
              <a:t>ventilatoires</a:t>
            </a:r>
            <a:r>
              <a:rPr lang="fr-FR" dirty="0" smtClean="0"/>
              <a:t>. </a:t>
            </a:r>
            <a:r>
              <a:rPr lang="fr-FR" b="1" dirty="0" smtClean="0"/>
              <a:t>Ebauche du « corps propulseur</a:t>
            </a:r>
            <a:r>
              <a:rPr lang="fr-FR" dirty="0" smtClean="0"/>
              <a:t> ».</a:t>
            </a:r>
          </a:p>
          <a:p>
            <a:pPr>
              <a:buNone/>
            </a:pPr>
            <a:endParaRPr lang="fr-FR" dirty="0" smtClean="0">
              <a:solidFill>
                <a:schemeClr val="tx2">
                  <a:lumMod val="75000"/>
                </a:schemeClr>
              </a:solidFill>
            </a:endParaRPr>
          </a:p>
          <a:p>
            <a:pPr>
              <a:buNone/>
            </a:pPr>
            <a:r>
              <a:rPr lang="fr-FR" dirty="0" smtClean="0">
                <a:solidFill>
                  <a:schemeClr val="tx2">
                    <a:lumMod val="75000"/>
                  </a:schemeClr>
                </a:solidFill>
              </a:rPr>
              <a:t>4 - En se coordonnant les solutions </a:t>
            </a:r>
            <a:r>
              <a:rPr lang="fr-FR" dirty="0" err="1" smtClean="0">
                <a:solidFill>
                  <a:schemeClr val="tx2">
                    <a:lumMod val="75000"/>
                  </a:schemeClr>
                </a:solidFill>
              </a:rPr>
              <a:t>ventilatoires</a:t>
            </a:r>
            <a:r>
              <a:rPr lang="fr-FR" dirty="0" smtClean="0">
                <a:solidFill>
                  <a:schemeClr val="tx2">
                    <a:lumMod val="75000"/>
                  </a:schemeClr>
                </a:solidFill>
              </a:rPr>
              <a:t> et motrices permettent au nageur de se déplacer de façon continue sur des distances croissantes. </a:t>
            </a:r>
            <a:r>
              <a:rPr lang="fr-FR" b="1" dirty="0" smtClean="0">
                <a:solidFill>
                  <a:schemeClr val="tx2">
                    <a:lumMod val="75000"/>
                  </a:schemeClr>
                </a:solidFill>
              </a:rPr>
              <a:t>Stabilisation du « corps</a:t>
            </a:r>
            <a:r>
              <a:rPr lang="fr-FR" dirty="0" smtClean="0">
                <a:solidFill>
                  <a:schemeClr val="tx2">
                    <a:lumMod val="75000"/>
                  </a:schemeClr>
                </a:solidFill>
              </a:rPr>
              <a:t> </a:t>
            </a:r>
            <a:r>
              <a:rPr lang="fr-FR" b="1" dirty="0" smtClean="0">
                <a:solidFill>
                  <a:schemeClr val="tx2">
                    <a:lumMod val="75000"/>
                  </a:schemeClr>
                </a:solidFill>
              </a:rPr>
              <a:t>propulseur ».</a:t>
            </a:r>
          </a:p>
          <a:p>
            <a:pPr>
              <a:buNone/>
            </a:pPr>
            <a:endParaRPr lang="fr-FR" b="1" dirty="0" smtClean="0">
              <a:solidFill>
                <a:schemeClr val="tx2">
                  <a:lumMod val="75000"/>
                </a:schemeClr>
              </a:solidFill>
            </a:endParaRPr>
          </a:p>
          <a:p>
            <a:pPr>
              <a:buNone/>
            </a:pPr>
            <a:r>
              <a:rPr lang="fr-FR" dirty="0" smtClean="0"/>
              <a:t>5 - Le nageur adapte ses actions propulsives à la spécificité du substrat. Les poussées s’exercent sur des masses d’eau importantes en force croissante. Recherche et obtention du meilleur rendement. </a:t>
            </a:r>
            <a:r>
              <a:rPr lang="fr-FR" b="1" dirty="0" smtClean="0"/>
              <a:t>Efficacité propulsive.</a:t>
            </a:r>
          </a:p>
          <a:p>
            <a:pPr>
              <a:buNone/>
            </a:pPr>
            <a:endParaRPr lang="fr-FR" b="1" dirty="0" smtClean="0">
              <a:solidFill>
                <a:schemeClr val="tx2">
                  <a:lumMod val="75000"/>
                </a:schemeClr>
              </a:solidFill>
            </a:endParaRPr>
          </a:p>
          <a:p>
            <a:pPr>
              <a:buNone/>
            </a:pPr>
            <a:r>
              <a:rPr lang="fr-FR" dirty="0" smtClean="0">
                <a:solidFill>
                  <a:schemeClr val="tx2">
                    <a:lumMod val="75000"/>
                  </a:schemeClr>
                </a:solidFill>
              </a:rPr>
              <a:t>6 - Le nageur gère sa puissance en fonction des résultats à atteindre. Il est capable de nager à vitesse constante et même à vitesse croissante. </a:t>
            </a:r>
            <a:r>
              <a:rPr lang="fr-FR" b="1" dirty="0" smtClean="0">
                <a:solidFill>
                  <a:schemeClr val="tx2">
                    <a:lumMod val="75000"/>
                  </a:schemeClr>
                </a:solidFill>
              </a:rPr>
              <a:t>Stabilisation de l’efficacité</a:t>
            </a:r>
            <a:r>
              <a:rPr lang="fr-FR" dirty="0" smtClean="0">
                <a:solidFill>
                  <a:schemeClr val="tx2">
                    <a:lumMod val="75000"/>
                  </a:schemeClr>
                </a:solidFill>
              </a:rPr>
              <a:t> </a:t>
            </a:r>
            <a:r>
              <a:rPr lang="fr-FR" b="1" dirty="0" smtClean="0">
                <a:solidFill>
                  <a:schemeClr val="tx2">
                    <a:lumMod val="75000"/>
                  </a:schemeClr>
                </a:solidFill>
              </a:rPr>
              <a:t>propulsive.</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25" name="Object 1"/>
          <p:cNvGraphicFramePr>
            <a:graphicFrameLocks noChangeAspect="1"/>
          </p:cNvGraphicFramePr>
          <p:nvPr/>
        </p:nvGraphicFramePr>
        <p:xfrm>
          <a:off x="0" y="0"/>
          <a:ext cx="9144000" cy="6858000"/>
        </p:xfrm>
        <a:graphic>
          <a:graphicData uri="http://schemas.openxmlformats.org/presentationml/2006/ole">
            <p:oleObj spid="_x0000_s1026" name="Diapositive" r:id="rId3" imgW="4570415" imgH="3427327" progId="PowerPoint.Slide.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22714"/>
          </a:xfrm>
        </p:spPr>
        <p:txBody>
          <a:bodyPr/>
          <a:lstStyle/>
          <a:p>
            <a:endParaRPr lang="fr-FR" dirty="0"/>
          </a:p>
        </p:txBody>
      </p:sp>
      <p:pic>
        <p:nvPicPr>
          <p:cNvPr id="3" name="image6.png" descr="Une image contenant texte&#10;&#10;Description générée automatiquement"/>
          <p:cNvPicPr/>
          <p:nvPr/>
        </p:nvPicPr>
        <p:blipFill>
          <a:blip r:embed="rId2" cstate="print"/>
          <a:stretch>
            <a:fillRect/>
          </a:stretch>
        </p:blipFill>
        <p:spPr>
          <a:xfrm>
            <a:off x="395536" y="260648"/>
            <a:ext cx="8424936" cy="63367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435280" cy="850106"/>
          </a:xfrm>
          <a:solidFill>
            <a:schemeClr val="accent3">
              <a:lumMod val="40000"/>
              <a:lumOff val="60000"/>
            </a:schemeClr>
          </a:solidFill>
        </p:spPr>
        <p:txBody>
          <a:bodyPr>
            <a:normAutofit/>
          </a:bodyPr>
          <a:lstStyle/>
          <a:p>
            <a:r>
              <a:rPr lang="fr-FR" sz="2800" b="1" dirty="0" smtClean="0"/>
              <a:t>LA NATATION                             LE NAGEUR</a:t>
            </a:r>
            <a:endParaRPr lang="fr-FR" sz="2800" b="1" dirty="0"/>
          </a:p>
        </p:txBody>
      </p:sp>
      <p:sp>
        <p:nvSpPr>
          <p:cNvPr id="5" name="Espace réservé du contenu 4"/>
          <p:cNvSpPr>
            <a:spLocks noGrp="1"/>
          </p:cNvSpPr>
          <p:nvPr>
            <p:ph sz="half" idx="1"/>
          </p:nvPr>
        </p:nvSpPr>
        <p:spPr>
          <a:xfrm>
            <a:off x="457200" y="1124744"/>
            <a:ext cx="4038600" cy="5001419"/>
          </a:xfrm>
          <a:solidFill>
            <a:schemeClr val="accent3">
              <a:lumMod val="40000"/>
              <a:lumOff val="60000"/>
            </a:schemeClr>
          </a:solidFill>
        </p:spPr>
        <p:txBody>
          <a:bodyPr>
            <a:normAutofit fontScale="92500" lnSpcReduction="10000"/>
          </a:bodyPr>
          <a:lstStyle/>
          <a:p>
            <a:pPr>
              <a:buNone/>
            </a:pPr>
            <a:r>
              <a:rPr lang="fr-FR" sz="2600" b="1" dirty="0" smtClean="0">
                <a:solidFill>
                  <a:schemeClr val="bg1">
                    <a:lumMod val="50000"/>
                  </a:schemeClr>
                </a:solidFill>
              </a:rPr>
              <a:t/>
            </a:r>
            <a:br>
              <a:rPr lang="fr-FR" sz="2600" b="1" dirty="0" smtClean="0">
                <a:solidFill>
                  <a:schemeClr val="bg1">
                    <a:lumMod val="50000"/>
                  </a:schemeClr>
                </a:solidFill>
              </a:rPr>
            </a:br>
            <a:r>
              <a:rPr lang="fr-FR" sz="2600" b="1" dirty="0" smtClean="0">
                <a:solidFill>
                  <a:schemeClr val="bg1">
                    <a:lumMod val="50000"/>
                  </a:schemeClr>
                </a:solidFill>
              </a:rPr>
              <a:t/>
            </a:r>
            <a:br>
              <a:rPr lang="fr-FR" sz="2600" b="1" dirty="0" smtClean="0">
                <a:solidFill>
                  <a:schemeClr val="bg1">
                    <a:lumMod val="50000"/>
                  </a:schemeClr>
                </a:solidFill>
              </a:rPr>
            </a:br>
            <a:r>
              <a:rPr lang="fr-FR" sz="2600" b="1" dirty="0" smtClean="0"/>
              <a:t>Activité humaine en eau profonde excluant l’utilisation d’accessoires</a:t>
            </a:r>
            <a:r>
              <a:rPr lang="fr-FR" sz="2600" b="1" dirty="0" smtClean="0">
                <a:solidFill>
                  <a:srgbClr val="00817E"/>
                </a:solidFill>
              </a:rPr>
              <a:t/>
            </a:r>
            <a:br>
              <a:rPr lang="fr-FR" sz="2600" b="1" dirty="0" smtClean="0">
                <a:solidFill>
                  <a:srgbClr val="00817E"/>
                </a:solidFill>
              </a:rPr>
            </a:br>
            <a:endParaRPr lang="fr-FR" sz="2600" b="1" dirty="0" smtClean="0">
              <a:solidFill>
                <a:srgbClr val="00817E"/>
              </a:solidFill>
            </a:endParaRPr>
          </a:p>
          <a:p>
            <a:pPr>
              <a:buNone/>
            </a:pPr>
            <a:r>
              <a:rPr lang="fr-FR" sz="2600" b="1" dirty="0" smtClean="0">
                <a:solidFill>
                  <a:srgbClr val="00817E"/>
                </a:solidFill>
              </a:rPr>
              <a:t>    </a:t>
            </a:r>
            <a:r>
              <a:rPr lang="fr-FR" sz="2400" b="1" dirty="0" smtClean="0">
                <a:solidFill>
                  <a:srgbClr val="00817E"/>
                </a:solidFill>
              </a:rPr>
              <a:t> </a:t>
            </a:r>
            <a:r>
              <a:rPr lang="fr-FR" sz="2400" dirty="0" smtClean="0"/>
              <a:t>Sa dimension privilégiée : </a:t>
            </a:r>
          </a:p>
          <a:p>
            <a:pPr>
              <a:buNone/>
            </a:pPr>
            <a:r>
              <a:rPr lang="fr-FR" sz="2400" b="1" dirty="0" smtClean="0"/>
              <a:t>      UNE  LOCOMOTION</a:t>
            </a:r>
          </a:p>
          <a:p>
            <a:pPr>
              <a:buNone/>
            </a:pPr>
            <a:r>
              <a:rPr lang="fr-FR" sz="2200" dirty="0" smtClean="0"/>
              <a:t>      « La nage, le vol, la course ou le </a:t>
            </a:r>
            <a:r>
              <a:rPr lang="fr-FR" sz="2200" dirty="0" err="1" smtClean="0"/>
              <a:t>ramping</a:t>
            </a:r>
            <a:r>
              <a:rPr lang="fr-FR" sz="2200" dirty="0" smtClean="0"/>
              <a:t>  ne sont que des procédés  imposés par les masses d ’appui  (eau, air, sol dur ou sable)  qui résistent plus ou moins bien aux poussées » </a:t>
            </a:r>
          </a:p>
          <a:p>
            <a:pPr>
              <a:buNone/>
            </a:pPr>
            <a:r>
              <a:rPr lang="fr-FR" sz="2200" dirty="0" smtClean="0">
                <a:solidFill>
                  <a:schemeClr val="bg1">
                    <a:lumMod val="50000"/>
                  </a:schemeClr>
                </a:solidFill>
              </a:rPr>
              <a:t>                                     Walter DUFOUR</a:t>
            </a:r>
          </a:p>
          <a:p>
            <a:endParaRPr lang="fr-FR" dirty="0"/>
          </a:p>
        </p:txBody>
      </p:sp>
      <p:sp>
        <p:nvSpPr>
          <p:cNvPr id="6" name="Espace réservé du contenu 5"/>
          <p:cNvSpPr>
            <a:spLocks noGrp="1"/>
          </p:cNvSpPr>
          <p:nvPr>
            <p:ph sz="half" idx="2"/>
          </p:nvPr>
        </p:nvSpPr>
        <p:spPr>
          <a:xfrm>
            <a:off x="4648200" y="1124744"/>
            <a:ext cx="4244280" cy="5040560"/>
          </a:xfrm>
          <a:solidFill>
            <a:schemeClr val="accent3">
              <a:lumMod val="40000"/>
              <a:lumOff val="60000"/>
            </a:schemeClr>
          </a:solidFill>
        </p:spPr>
        <p:txBody>
          <a:bodyPr>
            <a:normAutofit fontScale="92500" lnSpcReduction="10000"/>
          </a:bodyPr>
          <a:lstStyle/>
          <a:p>
            <a:pPr>
              <a:buNone/>
            </a:pPr>
            <a:r>
              <a:rPr lang="fr-FR" b="1" dirty="0" smtClean="0"/>
              <a:t>    </a:t>
            </a:r>
          </a:p>
          <a:p>
            <a:pPr>
              <a:buNone/>
            </a:pPr>
            <a:r>
              <a:rPr lang="fr-FR" sz="2600" b="1" dirty="0" smtClean="0"/>
              <a:t>     Animé par des intentions c’est un ensemble</a:t>
            </a:r>
            <a:r>
              <a:rPr lang="fr-FR" sz="2600" b="1" dirty="0" smtClean="0">
                <a:solidFill>
                  <a:srgbClr val="FFFF99"/>
                </a:solidFill>
              </a:rPr>
              <a:t> </a:t>
            </a:r>
            <a:r>
              <a:rPr lang="fr-FR" sz="2600" b="1" dirty="0" smtClean="0"/>
              <a:t>locomoteur vivant piloté</a:t>
            </a:r>
            <a:r>
              <a:rPr lang="fr-FR" sz="2600" dirty="0" smtClean="0"/>
              <a:t> (masse à déplacer dans  l’eau) </a:t>
            </a:r>
            <a:r>
              <a:rPr lang="fr-FR" sz="2600" b="1" dirty="0" smtClean="0"/>
              <a:t>disposant : d’une réserve</a:t>
            </a:r>
            <a:r>
              <a:rPr lang="fr-FR" sz="2600" dirty="0" smtClean="0"/>
              <a:t> (renouvelable)  </a:t>
            </a:r>
            <a:r>
              <a:rPr lang="fr-FR" sz="2600" b="1" dirty="0" smtClean="0"/>
              <a:t>d ’énergie</a:t>
            </a:r>
            <a:r>
              <a:rPr lang="fr-FR" sz="2600" dirty="0" smtClean="0"/>
              <a:t>,  de peu de comburant, </a:t>
            </a:r>
            <a:r>
              <a:rPr lang="fr-FR" sz="2600" b="1" dirty="0" smtClean="0"/>
              <a:t>de gouvernails,  de moteurs,</a:t>
            </a:r>
            <a:r>
              <a:rPr lang="fr-FR" sz="2600" dirty="0" smtClean="0"/>
              <a:t> </a:t>
            </a:r>
            <a:r>
              <a:rPr lang="fr-FR" sz="2600" b="1" dirty="0" smtClean="0"/>
              <a:t>de propulseurs.</a:t>
            </a:r>
            <a:endParaRPr lang="fr-FR"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9144000" cy="1196752"/>
          </a:xfrm>
          <a:solidFill>
            <a:schemeClr val="accent3">
              <a:lumMod val="40000"/>
              <a:lumOff val="60000"/>
            </a:schemeClr>
          </a:solidFill>
        </p:spPr>
        <p:txBody>
          <a:bodyPr>
            <a:noAutofit/>
          </a:bodyPr>
          <a:lstStyle/>
          <a:p>
            <a:r>
              <a:rPr lang="fr-FR" sz="2400" dirty="0" smtClean="0"/>
              <a:t>Quelques caractéristiques du milieu aquatique</a:t>
            </a:r>
            <a:br>
              <a:rPr lang="fr-FR" sz="2400" dirty="0" smtClean="0"/>
            </a:br>
            <a:r>
              <a:rPr lang="fr-FR" sz="2400" dirty="0" smtClean="0"/>
              <a:t>qui posent problèmes à l’apprenti nageur et qu’il va devoir </a:t>
            </a:r>
            <a:r>
              <a:rPr lang="fr-FR" sz="2400" b="1" dirty="0" smtClean="0"/>
              <a:t>PERCEVOIR</a:t>
            </a:r>
            <a:r>
              <a:rPr lang="fr-FR" sz="2400" dirty="0" smtClean="0"/>
              <a:t> par </a:t>
            </a:r>
            <a:r>
              <a:rPr lang="fr-FR" sz="2400" b="1" dirty="0" smtClean="0"/>
              <a:t>ses ACTIONS</a:t>
            </a:r>
            <a:r>
              <a:rPr lang="fr-FR" sz="2400" dirty="0" smtClean="0"/>
              <a:t> pour s’en </a:t>
            </a:r>
            <a:r>
              <a:rPr lang="fr-FR" sz="2400" b="1" dirty="0" smtClean="0"/>
              <a:t>ACCOMMODER</a:t>
            </a:r>
            <a:endParaRPr lang="fr-FR" sz="2400" b="1" dirty="0"/>
          </a:p>
        </p:txBody>
      </p:sp>
      <p:sp>
        <p:nvSpPr>
          <p:cNvPr id="4" name="Espace réservé du contenu 3"/>
          <p:cNvSpPr>
            <a:spLocks noGrp="1"/>
          </p:cNvSpPr>
          <p:nvPr>
            <p:ph idx="1"/>
          </p:nvPr>
        </p:nvSpPr>
        <p:spPr>
          <a:xfrm>
            <a:off x="457200" y="1196752"/>
            <a:ext cx="8229600" cy="5400600"/>
          </a:xfrm>
        </p:spPr>
        <p:txBody>
          <a:bodyPr>
            <a:noAutofit/>
          </a:bodyPr>
          <a:lstStyle/>
          <a:p>
            <a:endParaRPr lang="fr-FR" sz="2000" dirty="0" smtClean="0"/>
          </a:p>
          <a:p>
            <a:r>
              <a:rPr lang="fr-FR" sz="2000" dirty="0" smtClean="0"/>
              <a:t>Alors que sur Terre l’équilibre est instable, dans l’eau sous l’effet conjuguée de la pesanteur et de la poussée d’Archimède, l’équilibre est stable : </a:t>
            </a:r>
            <a:r>
              <a:rPr lang="fr-FR" sz="2000" b="1" dirty="0" smtClean="0"/>
              <a:t>c’est la forme du corps qui détermine son orientation.</a:t>
            </a:r>
            <a:r>
              <a:rPr lang="fr-FR" sz="2000" dirty="0" smtClean="0"/>
              <a:t> </a:t>
            </a:r>
          </a:p>
          <a:p>
            <a:endParaRPr lang="fr-FR" sz="2000" dirty="0" smtClean="0"/>
          </a:p>
          <a:p>
            <a:r>
              <a:rPr lang="fr-FR" sz="2000" b="1" dirty="0" smtClean="0">
                <a:solidFill>
                  <a:schemeClr val="tx2">
                    <a:lumMod val="75000"/>
                  </a:schemeClr>
                </a:solidFill>
              </a:rPr>
              <a:t>Les résistances qui s’opposent à un corps qui se déplace dans l’eau sont très largement supérieures à celles de l’air </a:t>
            </a:r>
            <a:r>
              <a:rPr lang="fr-FR" sz="2000" dirty="0" smtClean="0">
                <a:solidFill>
                  <a:schemeClr val="tx2">
                    <a:lumMod val="75000"/>
                  </a:schemeClr>
                </a:solidFill>
              </a:rPr>
              <a:t>(La densité de l’eau 880 fois supérieure à celle de l’air). </a:t>
            </a:r>
            <a:r>
              <a:rPr lang="fr-FR" sz="2000" b="1" dirty="0" smtClean="0">
                <a:solidFill>
                  <a:schemeClr val="tx2">
                    <a:lumMod val="75000"/>
                  </a:schemeClr>
                </a:solidFill>
              </a:rPr>
              <a:t>R= KSV2 : la réduction du maître-couple sera déterminante.</a:t>
            </a:r>
          </a:p>
          <a:p>
            <a:pPr>
              <a:buNone/>
            </a:pPr>
            <a:r>
              <a:rPr lang="fr-FR" sz="2000" dirty="0" smtClean="0"/>
              <a:t>      </a:t>
            </a:r>
            <a:r>
              <a:rPr lang="fr-FR" sz="2000" dirty="0" smtClean="0">
                <a:solidFill>
                  <a:schemeClr val="tx2">
                    <a:lumMod val="75000"/>
                  </a:schemeClr>
                </a:solidFill>
              </a:rPr>
              <a:t>Un corps qui se déplace en immersion rencontre une résistance bien inférieure (- 2,8) à celle rencontrée à la surface (annulation de la « résistance de vague »)</a:t>
            </a:r>
          </a:p>
          <a:p>
            <a:pPr>
              <a:buNone/>
            </a:pPr>
            <a:endParaRPr lang="fr-FR" sz="2000" b="1" dirty="0" smtClean="0">
              <a:solidFill>
                <a:schemeClr val="tx2">
                  <a:lumMod val="75000"/>
                </a:schemeClr>
              </a:solidFill>
            </a:endParaRPr>
          </a:p>
          <a:p>
            <a:r>
              <a:rPr lang="fr-FR" sz="2000" b="1" dirty="0" smtClean="0"/>
              <a:t>Pour accélérer sa masse le nageur va devoir accélérer une masse d’eau et exercer une force d’intensité croissante </a:t>
            </a:r>
            <a:r>
              <a:rPr lang="fr-FR" sz="2000" dirty="0" smtClean="0"/>
              <a:t>(sur terre une force d’intensité constante permet d’accélérer une masse)</a:t>
            </a:r>
            <a:endParaRPr lang="fr-F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9512" y="188640"/>
            <a:ext cx="8412038" cy="906735"/>
          </a:xfrm>
          <a:solidFill>
            <a:schemeClr val="accent3">
              <a:lumMod val="40000"/>
              <a:lumOff val="60000"/>
            </a:schemeClr>
          </a:solidFill>
        </p:spPr>
        <p:txBody>
          <a:bodyPr>
            <a:normAutofit/>
          </a:bodyPr>
          <a:lstStyle/>
          <a:p>
            <a:pPr eaLnBrk="1" hangingPunct="1"/>
            <a:r>
              <a:rPr lang="fr-FR" sz="2800" b="1" dirty="0" smtClean="0"/>
              <a:t>     A propos du DÉVELOPPEMENT</a:t>
            </a:r>
          </a:p>
        </p:txBody>
      </p:sp>
      <p:sp>
        <p:nvSpPr>
          <p:cNvPr id="39939" name="Text Box 3"/>
          <p:cNvSpPr txBox="1">
            <a:spLocks noChangeArrowheads="1"/>
          </p:cNvSpPr>
          <p:nvPr/>
        </p:nvSpPr>
        <p:spPr bwMode="auto">
          <a:xfrm>
            <a:off x="381000" y="1196752"/>
            <a:ext cx="8534400" cy="6294031"/>
          </a:xfrm>
          <a:prstGeom prst="rect">
            <a:avLst/>
          </a:prstGeom>
          <a:noFill/>
          <a:ln w="9525">
            <a:noFill/>
            <a:miter lim="800000"/>
            <a:headEnd/>
            <a:tailEnd/>
          </a:ln>
        </p:spPr>
        <p:txBody>
          <a:bodyPr wrap="square">
            <a:spAutoFit/>
          </a:bodyPr>
          <a:lstStyle/>
          <a:p>
            <a:pPr algn="ctr" eaLnBrk="0" hangingPunct="0">
              <a:spcBef>
                <a:spcPct val="50000"/>
              </a:spcBef>
            </a:pPr>
            <a:endParaRPr lang="fr-FR" sz="2000" dirty="0" smtClean="0"/>
          </a:p>
          <a:p>
            <a:pPr algn="ctr" eaLnBrk="0" hangingPunct="0">
              <a:spcBef>
                <a:spcPct val="50000"/>
              </a:spcBef>
            </a:pPr>
            <a:r>
              <a:rPr lang="fr-FR" sz="2000" dirty="0" smtClean="0"/>
              <a:t>« La </a:t>
            </a:r>
            <a:r>
              <a:rPr lang="fr-FR" sz="2000" dirty="0"/>
              <a:t>psychologie de </a:t>
            </a:r>
            <a:r>
              <a:rPr lang="fr-FR" sz="2000" dirty="0" smtClean="0"/>
              <a:t>l’enfant </a:t>
            </a:r>
            <a:r>
              <a:rPr lang="fr-FR" sz="2000" dirty="0"/>
              <a:t>nous apprend que le développement </a:t>
            </a:r>
            <a:r>
              <a:rPr lang="fr-FR" sz="2000" dirty="0" smtClean="0"/>
              <a:t>est </a:t>
            </a:r>
            <a:r>
              <a:rPr lang="fr-FR" sz="2000" dirty="0"/>
              <a:t>une construction </a:t>
            </a:r>
            <a:r>
              <a:rPr lang="fr-FR" sz="2000" dirty="0" smtClean="0"/>
              <a:t>réelle et </a:t>
            </a:r>
            <a:r>
              <a:rPr lang="fr-FR" sz="2000" dirty="0"/>
              <a:t>que </a:t>
            </a:r>
            <a:r>
              <a:rPr lang="fr-FR" sz="2000" b="1" dirty="0" smtClean="0"/>
              <a:t>c’est </a:t>
            </a:r>
            <a:r>
              <a:rPr lang="fr-FR" sz="2000" b="1" dirty="0"/>
              <a:t>une construction de structures </a:t>
            </a:r>
            <a:r>
              <a:rPr lang="fr-FR" sz="2000" dirty="0"/>
              <a:t>et non une accumulation additive </a:t>
            </a:r>
            <a:r>
              <a:rPr lang="fr-FR" sz="2000" dirty="0" smtClean="0"/>
              <a:t>d’acquisitions isolées » J. PIAGET</a:t>
            </a:r>
            <a:endParaRPr lang="fr-FR" sz="2000" dirty="0"/>
          </a:p>
          <a:p>
            <a:pPr algn="ctr" eaLnBrk="0" hangingPunct="0">
              <a:spcBef>
                <a:spcPct val="50000"/>
              </a:spcBef>
            </a:pPr>
            <a:r>
              <a:rPr lang="fr-FR" sz="2000" i="1" dirty="0" smtClean="0"/>
              <a:t>                                                                                                                                                                                         </a:t>
            </a:r>
            <a:endParaRPr lang="fr-FR" sz="2000" dirty="0" smtClean="0"/>
          </a:p>
          <a:p>
            <a:pPr algn="ctr" eaLnBrk="0" hangingPunct="0">
              <a:spcBef>
                <a:spcPct val="50000"/>
              </a:spcBef>
            </a:pPr>
            <a:r>
              <a:rPr lang="fr-FR" sz="2000" dirty="0" smtClean="0"/>
              <a:t>« </a:t>
            </a:r>
            <a:r>
              <a:rPr lang="fr-FR" sz="2000" b="1" dirty="0" smtClean="0"/>
              <a:t>Le mouvement isolé naît du système </a:t>
            </a:r>
            <a:r>
              <a:rPr lang="fr-FR" sz="2000" dirty="0" smtClean="0"/>
              <a:t>et non le système du mouvement isolé » H. WALLON</a:t>
            </a:r>
          </a:p>
          <a:p>
            <a:pPr algn="ctr" eaLnBrk="0" hangingPunct="0">
              <a:spcBef>
                <a:spcPct val="50000"/>
              </a:spcBef>
            </a:pPr>
            <a:endParaRPr lang="fr-FR" sz="2000" b="1" dirty="0" smtClean="0"/>
          </a:p>
          <a:p>
            <a:pPr algn="ctr" eaLnBrk="0" hangingPunct="0">
              <a:spcBef>
                <a:spcPct val="50000"/>
              </a:spcBef>
            </a:pPr>
            <a:r>
              <a:rPr lang="fr-FR" sz="2000" b="1" dirty="0" smtClean="0"/>
              <a:t>Les coordinations supposent un apprentissage </a:t>
            </a:r>
            <a:r>
              <a:rPr lang="fr-FR" sz="2000" dirty="0" smtClean="0"/>
              <a:t>(de nombreux essais et réajustements en fonction du but à atteindre) </a:t>
            </a:r>
            <a:r>
              <a:rPr lang="fr-FR" sz="2000" b="1" dirty="0" smtClean="0"/>
              <a:t>mais ne s’enseignent pas </a:t>
            </a:r>
            <a:r>
              <a:rPr lang="fr-FR" sz="2000" dirty="0" smtClean="0"/>
              <a:t>car elles échappent à la conscience (cervelet</a:t>
            </a:r>
            <a:r>
              <a:rPr lang="fr-FR" sz="2400" dirty="0" smtClean="0"/>
              <a:t>)</a:t>
            </a:r>
          </a:p>
          <a:p>
            <a:pPr algn="ctr" eaLnBrk="0" hangingPunct="0">
              <a:spcBef>
                <a:spcPct val="50000"/>
              </a:spcBef>
            </a:pPr>
            <a:endParaRPr lang="fr-FR" sz="1400" dirty="0" smtClean="0"/>
          </a:p>
          <a:p>
            <a:pPr algn="ctr" eaLnBrk="0" hangingPunct="0">
              <a:spcBef>
                <a:spcPct val="50000"/>
              </a:spcBef>
            </a:pPr>
            <a:endParaRPr lang="fr-FR" sz="1400" dirty="0" smtClean="0"/>
          </a:p>
          <a:p>
            <a:pPr algn="ctr" eaLnBrk="0" hangingPunct="0">
              <a:spcBef>
                <a:spcPct val="50000"/>
              </a:spcBef>
            </a:pPr>
            <a:endParaRPr lang="fr-FR" sz="1400" dirty="0" smtClean="0"/>
          </a:p>
          <a:p>
            <a:pPr algn="ctr" eaLnBrk="0" hangingPunct="0">
              <a:spcBef>
                <a:spcPct val="50000"/>
              </a:spcBef>
            </a:pPr>
            <a:endParaRPr lang="fr-FR" sz="4400" b="1" i="1" dirty="0">
              <a:solidFill>
                <a:srgbClr val="FF0066"/>
              </a:solidFill>
              <a:latin typeface="Times New Roman" pitchFamily="18" charset="0"/>
            </a:endParaRPr>
          </a:p>
        </p:txBody>
      </p:sp>
      <p:sp>
        <p:nvSpPr>
          <p:cNvPr id="4" name="Espace réservé du numéro de diapositive 3"/>
          <p:cNvSpPr>
            <a:spLocks noGrp="1"/>
          </p:cNvSpPr>
          <p:nvPr>
            <p:ph type="sldNum" sz="quarter" idx="12"/>
          </p:nvPr>
        </p:nvSpPr>
        <p:spPr/>
        <p:txBody>
          <a:bodyPr/>
          <a:lstStyle/>
          <a:p>
            <a:fld id="{1E044E23-25DC-4017-82D6-70848500D75C}" type="slidenum">
              <a:rPr lang="fr-FR" smtClean="0"/>
              <a:pPr/>
              <a:t>4</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57200" y="274638"/>
            <a:ext cx="8229600" cy="1714202"/>
          </a:xfrm>
          <a:solidFill>
            <a:schemeClr val="accent3">
              <a:lumMod val="40000"/>
              <a:lumOff val="60000"/>
            </a:schemeClr>
          </a:solidFill>
        </p:spPr>
        <p:txBody>
          <a:bodyPr>
            <a:noAutofit/>
          </a:bodyPr>
          <a:lstStyle/>
          <a:p>
            <a:r>
              <a:rPr kumimoji="0" lang="fr-FR" sz="2800" b="1" dirty="0" smtClean="0">
                <a:solidFill>
                  <a:schemeClr val="bg1">
                    <a:lumMod val="50000"/>
                  </a:schemeClr>
                </a:solidFill>
              </a:rPr>
              <a:t/>
            </a:r>
            <a:br>
              <a:rPr kumimoji="0" lang="fr-FR" sz="2800" b="1" dirty="0" smtClean="0">
                <a:solidFill>
                  <a:schemeClr val="bg1">
                    <a:lumMod val="50000"/>
                  </a:schemeClr>
                </a:solidFill>
              </a:rPr>
            </a:br>
            <a:r>
              <a:rPr lang="fr-FR" sz="2800" dirty="0" smtClean="0"/>
              <a:t> Pour se déplacer le nageur accélère des masses d’appui (des masses d’eau)</a:t>
            </a:r>
            <a:endParaRPr kumimoji="0" lang="fr-FR" sz="2800" b="1" dirty="0" smtClean="0">
              <a:solidFill>
                <a:schemeClr val="bg1">
                  <a:lumMod val="50000"/>
                </a:schemeClr>
              </a:solidFill>
            </a:endParaRPr>
          </a:p>
        </p:txBody>
      </p:sp>
      <p:pic>
        <p:nvPicPr>
          <p:cNvPr id="393219" name="Picture 3" descr="Caddi1"/>
          <p:cNvPicPr>
            <a:picLocks noChangeAspect="1" noChangeArrowheads="1"/>
          </p:cNvPicPr>
          <p:nvPr/>
        </p:nvPicPr>
        <p:blipFill>
          <a:blip r:embed="rId3" cstate="print"/>
          <a:srcRect/>
          <a:stretch>
            <a:fillRect/>
          </a:stretch>
        </p:blipFill>
        <p:spPr bwMode="auto">
          <a:xfrm>
            <a:off x="2667000" y="2170113"/>
            <a:ext cx="3905250" cy="1801812"/>
          </a:xfrm>
          <a:prstGeom prst="rect">
            <a:avLst/>
          </a:prstGeom>
          <a:noFill/>
          <a:ln w="9525">
            <a:noFill/>
            <a:miter lim="800000"/>
            <a:headEnd/>
            <a:tailEnd/>
          </a:ln>
        </p:spPr>
      </p:pic>
      <p:pic>
        <p:nvPicPr>
          <p:cNvPr id="49156" name="Picture 4" descr="caddi2"/>
          <p:cNvPicPr>
            <a:picLocks noChangeAspect="1" noChangeArrowheads="1"/>
          </p:cNvPicPr>
          <p:nvPr/>
        </p:nvPicPr>
        <p:blipFill>
          <a:blip r:embed="rId4" cstate="print"/>
          <a:srcRect/>
          <a:stretch>
            <a:fillRect/>
          </a:stretch>
        </p:blipFill>
        <p:spPr bwMode="auto">
          <a:xfrm>
            <a:off x="1447800" y="3962400"/>
            <a:ext cx="6072188" cy="2359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188640"/>
            <a:ext cx="8229600" cy="1368152"/>
          </a:xfrm>
          <a:solidFill>
            <a:schemeClr val="accent3">
              <a:lumMod val="40000"/>
              <a:lumOff val="60000"/>
            </a:schemeClr>
          </a:solidFill>
        </p:spPr>
        <p:txBody>
          <a:bodyPr>
            <a:normAutofit fontScale="90000"/>
          </a:bodyPr>
          <a:lstStyle/>
          <a:p>
            <a:pPr lvl="0"/>
            <a:r>
              <a:rPr lang="fr-FR" sz="2200" b="1" dirty="0" smtClean="0">
                <a:latin typeface="+mn-lt"/>
                <a:ea typeface="Times New Roman" pitchFamily="18" charset="0"/>
              </a:rPr>
              <a:t/>
            </a:r>
            <a:br>
              <a:rPr lang="fr-FR" sz="2200" b="1" dirty="0" smtClean="0">
                <a:latin typeface="+mn-lt"/>
                <a:ea typeface="Times New Roman" pitchFamily="18" charset="0"/>
              </a:rPr>
            </a:br>
            <a:r>
              <a:rPr lang="fr-FR" sz="2200" b="1" dirty="0" smtClean="0">
                <a:latin typeface="+mn-lt"/>
                <a:ea typeface="Times New Roman" pitchFamily="18" charset="0"/>
              </a:rPr>
              <a:t/>
            </a:r>
            <a:br>
              <a:rPr lang="fr-FR" sz="2200" b="1" dirty="0" smtClean="0">
                <a:latin typeface="+mn-lt"/>
                <a:ea typeface="Times New Roman" pitchFamily="18" charset="0"/>
              </a:rPr>
            </a:br>
            <a:r>
              <a:rPr lang="fr-FR" sz="2200" b="1" dirty="0" smtClean="0">
                <a:latin typeface="+mn-lt"/>
                <a:ea typeface="Times New Roman" pitchFamily="18" charset="0"/>
              </a:rPr>
              <a:t>Illustration de la loi des cycles </a:t>
            </a:r>
            <a:br>
              <a:rPr lang="fr-FR" sz="2200" b="1" dirty="0" smtClean="0">
                <a:latin typeface="+mn-lt"/>
                <a:ea typeface="Times New Roman" pitchFamily="18" charset="0"/>
              </a:rPr>
            </a:br>
            <a:r>
              <a:rPr lang="fr-FR" sz="2200" b="1" dirty="0" smtClean="0">
                <a:latin typeface="+mn-lt"/>
                <a:ea typeface="Times New Roman" pitchFamily="18" charset="0"/>
              </a:rPr>
              <a:t>Une succession D’ACCELERATIONS ET DE FREINAGES </a:t>
            </a:r>
            <a:r>
              <a:rPr lang="fr-FR" sz="2200" b="1" dirty="0" smtClean="0">
                <a:solidFill>
                  <a:srgbClr val="C00000"/>
                </a:solidFill>
                <a:latin typeface="+mn-lt"/>
                <a:ea typeface="Times New Roman" pitchFamily="18" charset="0"/>
              </a:rPr>
              <a:t/>
            </a:r>
            <a:br>
              <a:rPr lang="fr-FR" sz="2200" b="1" dirty="0" smtClean="0">
                <a:solidFill>
                  <a:srgbClr val="C00000"/>
                </a:solidFill>
                <a:latin typeface="+mn-lt"/>
                <a:ea typeface="Times New Roman" pitchFamily="18" charset="0"/>
              </a:rPr>
            </a:br>
            <a:r>
              <a:rPr lang="fr-FR" sz="2200" dirty="0" smtClean="0">
                <a:latin typeface="+mn-lt"/>
                <a:ea typeface="Times New Roman" pitchFamily="18" charset="0"/>
              </a:rPr>
              <a:t>Il n’y a jamais de vitesse constante </a:t>
            </a:r>
            <a:r>
              <a:rPr lang="fr-FR" sz="1800" b="1" dirty="0" smtClean="0">
                <a:solidFill>
                  <a:srgbClr val="C00000"/>
                </a:solidFill>
                <a:latin typeface="+mn-lt"/>
                <a:ea typeface="Times New Roman" pitchFamily="18" charset="0"/>
              </a:rPr>
              <a:t/>
            </a:r>
            <a:br>
              <a:rPr lang="fr-FR" sz="1800" b="1" dirty="0" smtClean="0">
                <a:solidFill>
                  <a:srgbClr val="C00000"/>
                </a:solidFill>
                <a:latin typeface="+mn-lt"/>
                <a:ea typeface="Times New Roman" pitchFamily="18" charset="0"/>
              </a:rPr>
            </a:br>
            <a:r>
              <a:rPr lang="fr-FR" sz="1800" b="1" dirty="0" smtClean="0">
                <a:solidFill>
                  <a:srgbClr val="C00000"/>
                </a:solidFill>
                <a:latin typeface="+mn-lt"/>
                <a:ea typeface="Times New Roman" pitchFamily="18" charset="0"/>
              </a:rPr>
              <a:t/>
            </a:r>
            <a:br>
              <a:rPr lang="fr-FR" sz="1800" b="1" dirty="0" smtClean="0">
                <a:solidFill>
                  <a:srgbClr val="C00000"/>
                </a:solidFill>
                <a:latin typeface="+mn-lt"/>
                <a:ea typeface="Times New Roman" pitchFamily="18" charset="0"/>
              </a:rPr>
            </a:br>
            <a:r>
              <a:rPr lang="fr-FR" sz="2000" dirty="0" smtClean="0">
                <a:latin typeface="Arial" pitchFamily="34" charset="0"/>
                <a:ea typeface="Times New Roman" pitchFamily="18" charset="0"/>
              </a:rPr>
              <a:t>Vitesse instantanée de U. BOLT pendant un 100 m (athlétisme) </a:t>
            </a:r>
            <a:r>
              <a:rPr lang="fr-FR" sz="4800" b="1" dirty="0" smtClean="0">
                <a:solidFill>
                  <a:srgbClr val="C00000"/>
                </a:solidFill>
                <a:latin typeface="Arial" pitchFamily="34" charset="0"/>
              </a:rPr>
              <a:t/>
            </a:r>
            <a:br>
              <a:rPr lang="fr-FR" sz="4800" b="1" dirty="0" smtClean="0">
                <a:solidFill>
                  <a:srgbClr val="C00000"/>
                </a:solidFill>
                <a:latin typeface="Arial" pitchFamily="34" charset="0"/>
              </a:rPr>
            </a:br>
            <a:endParaRPr lang="fr-FR" dirty="0"/>
          </a:p>
        </p:txBody>
      </p:sp>
      <p:sp>
        <p:nvSpPr>
          <p:cNvPr id="3" name="Espace réservé du numéro de diapositive 2"/>
          <p:cNvSpPr>
            <a:spLocks noGrp="1"/>
          </p:cNvSpPr>
          <p:nvPr>
            <p:ph type="sldNum" sz="quarter" idx="12"/>
          </p:nvPr>
        </p:nvSpPr>
        <p:spPr/>
        <p:txBody>
          <a:bodyPr/>
          <a:lstStyle/>
          <a:p>
            <a:fld id="{1E044E23-25DC-4017-82D6-70848500D75C}" type="slidenum">
              <a:rPr lang="fr-FR" smtClean="0"/>
              <a:pPr/>
              <a:t>6</a:t>
            </a:fld>
            <a:endParaRPr lang="fr-FR" dirty="0"/>
          </a:p>
        </p:txBody>
      </p:sp>
      <p:pic>
        <p:nvPicPr>
          <p:cNvPr id="6" name="Image 1"/>
          <p:cNvPicPr>
            <a:picLocks noGrp="1" noChangeAspect="1" noChangeArrowheads="1"/>
          </p:cNvPicPr>
          <p:nvPr>
            <p:ph idx="1"/>
          </p:nvPr>
        </p:nvPicPr>
        <p:blipFill>
          <a:blip r:embed="rId2" cstate="print"/>
          <a:srcRect/>
          <a:stretch>
            <a:fillRect/>
          </a:stretch>
        </p:blipFill>
        <p:spPr bwMode="auto">
          <a:xfrm>
            <a:off x="251520" y="1700808"/>
            <a:ext cx="8640960" cy="515719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79512" y="260648"/>
            <a:ext cx="8784976" cy="1728192"/>
          </a:xfrm>
          <a:solidFill>
            <a:schemeClr val="accent3">
              <a:lumMod val="40000"/>
              <a:lumOff val="60000"/>
            </a:schemeClr>
          </a:solidFill>
        </p:spPr>
        <p:txBody>
          <a:bodyPr>
            <a:noAutofit/>
          </a:bodyPr>
          <a:lstStyle/>
          <a:p>
            <a:r>
              <a:rPr lang="fr-FR" sz="2000" b="1" dirty="0" smtClean="0">
                <a:solidFill>
                  <a:schemeClr val="tx1"/>
                </a:solidFill>
              </a:rPr>
              <a:t/>
            </a:r>
            <a:br>
              <a:rPr lang="fr-FR" sz="2000" b="1" dirty="0" smtClean="0">
                <a:solidFill>
                  <a:schemeClr val="tx1"/>
                </a:solidFill>
              </a:rPr>
            </a:br>
            <a:r>
              <a:rPr lang="fr-FR" sz="2800" dirty="0" smtClean="0"/>
              <a:t>La locomotion du nageur </a:t>
            </a:r>
            <a:br>
              <a:rPr lang="fr-FR" sz="2800" dirty="0" smtClean="0"/>
            </a:br>
            <a:r>
              <a:rPr lang="fr-FR" sz="2000" dirty="0" smtClean="0"/>
              <a:t>Les phases d’accélérations sont brèves et les non propulsives toujours plus longues.  </a:t>
            </a:r>
            <a:br>
              <a:rPr lang="fr-FR" sz="2000" dirty="0" smtClean="0"/>
            </a:br>
            <a:r>
              <a:rPr lang="fr-FR" sz="2000" dirty="0" smtClean="0"/>
              <a:t>Le nageur progresse toujours plus en distance pendant les phases non propulsives,  d’où l’intérêt de rechercher la posture entraînant la moindre décélération </a:t>
            </a:r>
            <a:br>
              <a:rPr lang="fr-FR" sz="2000" dirty="0" smtClean="0"/>
            </a:br>
            <a:endParaRPr lang="fr-FR" sz="2000" dirty="0"/>
          </a:p>
        </p:txBody>
      </p:sp>
      <p:sp>
        <p:nvSpPr>
          <p:cNvPr id="7" name="Espace réservé du contenu 6"/>
          <p:cNvSpPr>
            <a:spLocks noGrp="1"/>
          </p:cNvSpPr>
          <p:nvPr>
            <p:ph idx="1"/>
          </p:nvPr>
        </p:nvSpPr>
        <p:spPr>
          <a:xfrm>
            <a:off x="827584" y="2276872"/>
            <a:ext cx="7344816" cy="3849291"/>
          </a:xfrm>
        </p:spPr>
        <p:txBody>
          <a:bodyPr/>
          <a:lstStyle/>
          <a:p>
            <a:endParaRPr lang="fr-FR" dirty="0"/>
          </a:p>
        </p:txBody>
      </p:sp>
      <p:pic>
        <p:nvPicPr>
          <p:cNvPr id="5" name="Image 4" descr="C:\Users\Begotti\Desktop\Trajectoire main droite (points rouges), trajectoire main gauche (croix bleues).jpg"/>
          <p:cNvPicPr/>
          <p:nvPr/>
        </p:nvPicPr>
        <p:blipFill>
          <a:blip r:embed="rId2" cstate="print"/>
          <a:srcRect/>
          <a:stretch>
            <a:fillRect/>
          </a:stretch>
        </p:blipFill>
        <p:spPr bwMode="auto">
          <a:xfrm>
            <a:off x="827584" y="2060848"/>
            <a:ext cx="7344816"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0"/>
            <a:ext cx="8568952" cy="1340768"/>
          </a:xfrm>
          <a:solidFill>
            <a:schemeClr val="accent3">
              <a:lumMod val="40000"/>
              <a:lumOff val="60000"/>
            </a:schemeClr>
          </a:solidFill>
        </p:spPr>
        <p:txBody>
          <a:bodyPr>
            <a:normAutofit/>
          </a:bodyPr>
          <a:lstStyle/>
          <a:p>
            <a:r>
              <a:rPr lang="fr-FR" sz="2000" b="1" dirty="0" smtClean="0"/>
              <a:t>Pour limiter la décélération : </a:t>
            </a:r>
            <a:br>
              <a:rPr lang="fr-FR" sz="2000" b="1" dirty="0" smtClean="0"/>
            </a:br>
            <a:r>
              <a:rPr lang="fr-FR" sz="2000" b="1" dirty="0" smtClean="0"/>
              <a:t> Aligner l’axe de son corps  sur l’axe de déplacement -  Se rendre indéformable - S’immerger</a:t>
            </a:r>
            <a:br>
              <a:rPr lang="fr-FR" sz="2000" b="1" dirty="0" smtClean="0"/>
            </a:br>
            <a:r>
              <a:rPr lang="fr-FR" sz="2000" b="1" dirty="0" smtClean="0"/>
              <a:t>LA TÊTE JOUE UN RÔLE ESSENTIEL dans cette organisation posturale</a:t>
            </a:r>
            <a:endParaRPr lang="fr-FR" sz="2000" b="1" dirty="0"/>
          </a:p>
        </p:txBody>
      </p:sp>
      <p:sp>
        <p:nvSpPr>
          <p:cNvPr id="7" name="Espace réservé du texte 6"/>
          <p:cNvSpPr>
            <a:spLocks noGrp="1"/>
          </p:cNvSpPr>
          <p:nvPr>
            <p:ph type="body" idx="1"/>
          </p:nvPr>
        </p:nvSpPr>
        <p:spPr>
          <a:xfrm>
            <a:off x="457200" y="1268760"/>
            <a:ext cx="4040188" cy="1152128"/>
          </a:xfrm>
        </p:spPr>
        <p:txBody>
          <a:bodyPr>
            <a:noAutofit/>
          </a:bodyPr>
          <a:lstStyle/>
          <a:p>
            <a:r>
              <a:rPr lang="fr-FR" sz="1800" b="0" dirty="0" smtClean="0"/>
              <a:t>Nages alternées : la tête est immergée et fixée </a:t>
            </a:r>
          </a:p>
          <a:p>
            <a:r>
              <a:rPr lang="fr-FR" sz="1800" b="0" dirty="0" smtClean="0"/>
              <a:t>A. POPOV</a:t>
            </a:r>
            <a:endParaRPr lang="fr-FR" sz="1800" b="0" dirty="0"/>
          </a:p>
        </p:txBody>
      </p:sp>
      <p:pic>
        <p:nvPicPr>
          <p:cNvPr id="6" name="Picture 3" descr="NVE00009"/>
          <p:cNvPicPr>
            <a:picLocks noGrp="1" noChangeAspect="1" noChangeArrowheads="1"/>
          </p:cNvPicPr>
          <p:nvPr>
            <p:ph sz="half" idx="2"/>
          </p:nvPr>
        </p:nvPicPr>
        <p:blipFill>
          <a:blip r:embed="rId2" cstate="print"/>
          <a:stretch>
            <a:fillRect/>
          </a:stretch>
        </p:blipFill>
        <p:spPr bwMode="auto">
          <a:xfrm>
            <a:off x="457200" y="2636912"/>
            <a:ext cx="4114800" cy="3240360"/>
          </a:xfrm>
          <a:prstGeom prst="rect">
            <a:avLst/>
          </a:prstGeom>
          <a:noFill/>
          <a:ln w="9525">
            <a:noFill/>
            <a:miter lim="800000"/>
            <a:headEnd/>
            <a:tailEnd/>
          </a:ln>
        </p:spPr>
      </p:pic>
      <p:sp>
        <p:nvSpPr>
          <p:cNvPr id="8" name="Espace réservé du texte 7"/>
          <p:cNvSpPr>
            <a:spLocks noGrp="1"/>
          </p:cNvSpPr>
          <p:nvPr>
            <p:ph type="body" sz="quarter" idx="3"/>
          </p:nvPr>
        </p:nvSpPr>
        <p:spPr>
          <a:xfrm>
            <a:off x="4645025" y="1268760"/>
            <a:ext cx="4041775" cy="1296144"/>
          </a:xfrm>
        </p:spPr>
        <p:txBody>
          <a:bodyPr>
            <a:normAutofit/>
          </a:bodyPr>
          <a:lstStyle/>
          <a:p>
            <a:pPr algn="r"/>
            <a:r>
              <a:rPr lang="fr-FR" sz="1800" b="0" dirty="0" smtClean="0"/>
              <a:t>Nages simultanées : la tête est mobilisée pour piloter la trajectoire du corps de part et d’autre de la surface                          </a:t>
            </a:r>
          </a:p>
          <a:p>
            <a:pPr algn="r"/>
            <a:r>
              <a:rPr lang="fr-FR" sz="1800" b="0" dirty="0" smtClean="0"/>
              <a:t>Adam PEATY</a:t>
            </a:r>
            <a:endParaRPr lang="fr-FR" sz="1800" b="0" dirty="0"/>
          </a:p>
        </p:txBody>
      </p:sp>
      <p:sp>
        <p:nvSpPr>
          <p:cNvPr id="3" name="Espace réservé du numéro de diapositive 2"/>
          <p:cNvSpPr>
            <a:spLocks noGrp="1"/>
          </p:cNvSpPr>
          <p:nvPr>
            <p:ph type="sldNum" sz="quarter" idx="12"/>
          </p:nvPr>
        </p:nvSpPr>
        <p:spPr/>
        <p:txBody>
          <a:bodyPr/>
          <a:lstStyle/>
          <a:p>
            <a:fld id="{1E044E23-25DC-4017-82D6-70848500D75C}" type="slidenum">
              <a:rPr lang="fr-FR" smtClean="0"/>
              <a:pPr/>
              <a:t>8</a:t>
            </a:fld>
            <a:endParaRPr lang="fr-FR" dirty="0"/>
          </a:p>
        </p:txBody>
      </p:sp>
      <p:pic>
        <p:nvPicPr>
          <p:cNvPr id="10" name="Espace réservé du contenu 9"/>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788024" y="2636912"/>
            <a:ext cx="4104456" cy="32403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457200" y="188640"/>
            <a:ext cx="8229600" cy="1080120"/>
          </a:xfrm>
          <a:solidFill>
            <a:schemeClr val="accent3">
              <a:lumMod val="40000"/>
              <a:lumOff val="60000"/>
            </a:schemeClr>
          </a:solidFill>
        </p:spPr>
        <p:txBody>
          <a:bodyPr>
            <a:normAutofit fontScale="90000"/>
          </a:bodyPr>
          <a:lstStyle/>
          <a:p>
            <a:r>
              <a:rPr lang="fr-FR" sz="2400" b="1" dirty="0" smtClean="0">
                <a:solidFill>
                  <a:schemeClr val="bg1">
                    <a:lumMod val="50000"/>
                  </a:schemeClr>
                </a:solidFill>
              </a:rPr>
              <a:t> </a:t>
            </a:r>
            <a:br>
              <a:rPr lang="fr-FR" sz="2400" b="1" dirty="0" smtClean="0">
                <a:solidFill>
                  <a:schemeClr val="bg1">
                    <a:lumMod val="50000"/>
                  </a:schemeClr>
                </a:solidFill>
              </a:rPr>
            </a:br>
            <a:r>
              <a:rPr lang="fr-FR" sz="2700" dirty="0" smtClean="0"/>
              <a:t>Pour  aller au-delà des apparences que sont les mouvements :</a:t>
            </a:r>
            <a:r>
              <a:rPr lang="fr-FR" sz="2700" dirty="0" smtClean="0">
                <a:solidFill>
                  <a:srgbClr val="C00000"/>
                </a:solidFill>
              </a:rPr>
              <a:t/>
            </a:r>
            <a:br>
              <a:rPr lang="fr-FR" sz="2700" dirty="0" smtClean="0">
                <a:solidFill>
                  <a:srgbClr val="C00000"/>
                </a:solidFill>
              </a:rPr>
            </a:br>
            <a:r>
              <a:rPr lang="fr-FR" sz="2700" dirty="0" smtClean="0">
                <a:solidFill>
                  <a:schemeClr val="tx2"/>
                </a:solidFill>
              </a:rPr>
              <a:t> </a:t>
            </a:r>
            <a:r>
              <a:rPr lang="fr-FR" sz="2700" b="1" dirty="0" smtClean="0"/>
              <a:t>Le modèle théorique de fonctionnement du nageur</a:t>
            </a:r>
            <a:r>
              <a:rPr lang="fr-FR" sz="2400" b="1" dirty="0" smtClean="0">
                <a:solidFill>
                  <a:srgbClr val="C00000"/>
                </a:solidFill>
              </a:rPr>
              <a:t/>
            </a:r>
            <a:br>
              <a:rPr lang="fr-FR" sz="2400" b="1" dirty="0" smtClean="0">
                <a:solidFill>
                  <a:srgbClr val="C00000"/>
                </a:solidFill>
              </a:rPr>
            </a:br>
            <a:r>
              <a:rPr lang="fr-FR" sz="2000" dirty="0" smtClean="0">
                <a:solidFill>
                  <a:schemeClr val="bg1">
                    <a:lumMod val="65000"/>
                  </a:schemeClr>
                </a:solidFill>
              </a:rPr>
              <a:t>(Raymond </a:t>
            </a:r>
            <a:r>
              <a:rPr lang="fr-FR" sz="2000" dirty="0" smtClean="0">
                <a:solidFill>
                  <a:schemeClr val="bg1">
                    <a:lumMod val="50000"/>
                  </a:schemeClr>
                </a:solidFill>
              </a:rPr>
              <a:t>CATTEAU  « Observer la natation autrement » Revue DIRE 2000)  </a:t>
            </a:r>
            <a:r>
              <a:rPr lang="fr-FR" sz="2400" dirty="0" smtClean="0">
                <a:solidFill>
                  <a:srgbClr val="C00000"/>
                </a:solidFill>
              </a:rPr>
              <a:t/>
            </a:r>
            <a:br>
              <a:rPr lang="fr-FR" sz="2400" dirty="0" smtClean="0">
                <a:solidFill>
                  <a:srgbClr val="C00000"/>
                </a:solidFill>
              </a:rPr>
            </a:br>
            <a:endParaRPr lang="fr-FR" sz="2000" b="1" dirty="0" smtClean="0">
              <a:solidFill>
                <a:schemeClr val="tx2"/>
              </a:solidFill>
            </a:endParaRPr>
          </a:p>
        </p:txBody>
      </p:sp>
      <p:sp>
        <p:nvSpPr>
          <p:cNvPr id="406531" name="Rectangle 3"/>
          <p:cNvSpPr>
            <a:spLocks noGrp="1" noChangeArrowheads="1"/>
          </p:cNvSpPr>
          <p:nvPr>
            <p:ph type="body" idx="4294967295"/>
          </p:nvPr>
        </p:nvSpPr>
        <p:spPr>
          <a:xfrm>
            <a:off x="468313" y="2132856"/>
            <a:ext cx="8229600" cy="4059982"/>
          </a:xfrm>
        </p:spPr>
        <p:txBody>
          <a:bodyPr/>
          <a:lstStyle/>
          <a:p>
            <a:pPr>
              <a:lnSpc>
                <a:spcPct val="90000"/>
              </a:lnSpc>
              <a:buNone/>
            </a:pPr>
            <a:r>
              <a:rPr lang="fr-FR" sz="2000" b="1" dirty="0" smtClean="0">
                <a:solidFill>
                  <a:srgbClr val="C00000"/>
                </a:solidFill>
              </a:rPr>
              <a:t>          </a:t>
            </a:r>
          </a:p>
          <a:p>
            <a:pPr eaLnBrk="1" hangingPunct="1">
              <a:lnSpc>
                <a:spcPct val="90000"/>
              </a:lnSpc>
              <a:buFontTx/>
              <a:buNone/>
            </a:pPr>
            <a:endParaRPr lang="fr-FR" b="1" dirty="0" smtClean="0"/>
          </a:p>
        </p:txBody>
      </p:sp>
      <p:sp>
        <p:nvSpPr>
          <p:cNvPr id="406532"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8D9974B-41AE-4C1D-AE70-9025F12FF98D}" type="slidenum">
              <a:rPr lang="fr-FR" sz="1400"/>
              <a:pPr algn="r"/>
              <a:t>9</a:t>
            </a:fld>
            <a:endParaRPr lang="fr-FR" sz="1400"/>
          </a:p>
        </p:txBody>
      </p:sp>
      <p:pic>
        <p:nvPicPr>
          <p:cNvPr id="1026" name="Picture 2" descr="C:\Users\Begotti\Desktop\principe.jpg"/>
          <p:cNvPicPr>
            <a:picLocks noChangeAspect="1" noChangeArrowheads="1"/>
          </p:cNvPicPr>
          <p:nvPr/>
        </p:nvPicPr>
        <p:blipFill>
          <a:blip r:embed="rId3" cstate="print"/>
          <a:srcRect/>
          <a:stretch>
            <a:fillRect/>
          </a:stretch>
        </p:blipFill>
        <p:spPr bwMode="auto">
          <a:xfrm>
            <a:off x="611560" y="1412776"/>
            <a:ext cx="7920880" cy="525658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321</Words>
  <Application>Microsoft Office PowerPoint</Application>
  <PresentationFormat>Affichage à l'écran (4:3)</PresentationFormat>
  <Paragraphs>85</Paragraphs>
  <Slides>13</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15" baseType="lpstr">
      <vt:lpstr>Thème Office</vt:lpstr>
      <vt:lpstr>Diapositive</vt:lpstr>
      <vt:lpstr>  SNEP FSU 74       17 et 18 octobre 2022    « Devenir nageur-se »  </vt:lpstr>
      <vt:lpstr>LA NATATION                             LE NAGEUR</vt:lpstr>
      <vt:lpstr>Quelques caractéristiques du milieu aquatique qui posent problèmes à l’apprenti nageur et qu’il va devoir PERCEVOIR par ses ACTIONS pour s’en ACCOMMODER</vt:lpstr>
      <vt:lpstr>     A propos du DÉVELOPPEMENT</vt:lpstr>
      <vt:lpstr>  Pour se déplacer le nageur accélère des masses d’appui (des masses d’eau)</vt:lpstr>
      <vt:lpstr>  Illustration de la loi des cycles  Une succession D’ACCELERATIONS ET DE FREINAGES  Il n’y a jamais de vitesse constante   Vitesse instantanée de U. BOLT pendant un 100 m (athlétisme)  </vt:lpstr>
      <vt:lpstr> La locomotion du nageur  Les phases d’accélérations sont brèves et les non propulsives toujours plus longues.   Le nageur progresse toujours plus en distance pendant les phases non propulsives,  d’où l’intérêt de rechercher la posture entraînant la moindre décélération  </vt:lpstr>
      <vt:lpstr>Pour limiter la décélération :   Aligner l’axe de son corps  sur l’axe de déplacement -  Se rendre indéformable - S’immerger LA TÊTE JOUE UN RÔLE ESSENTIEL dans cette organisation posturale</vt:lpstr>
      <vt:lpstr>  Pour  aller au-delà des apparences que sont les mouvements :  Le modèle théorique de fonctionnement du nageur (Raymond CATTEAU  « Observer la natation autrement » Revue DIRE 2000)   </vt:lpstr>
      <vt:lpstr>Le fonctionnement du NAGEUR Les mêmes principes d’action   mais   Des niveaux d’action différents </vt:lpstr>
      <vt:lpstr>REPERER LES NIVEAUX DE L’ORGANISATION LOCOMOTRICE DU NAGEUR</vt:lpstr>
      <vt:lpstr>Diapositive 12</vt:lpstr>
      <vt:lpstr>Diapositive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Chronologie possible de construction du nageur à l’école, au collège et au lycée  </dc:title>
  <dc:creator>Marc BEGOTTI</dc:creator>
  <cp:lastModifiedBy>Marc BEGOTTI</cp:lastModifiedBy>
  <cp:revision>47</cp:revision>
  <dcterms:created xsi:type="dcterms:W3CDTF">2022-04-16T07:07:53Z</dcterms:created>
  <dcterms:modified xsi:type="dcterms:W3CDTF">2022-10-17T04:44:26Z</dcterms:modified>
</cp:coreProperties>
</file>