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4" r:id="rId2"/>
    <p:sldId id="292" r:id="rId3"/>
    <p:sldId id="293" r:id="rId4"/>
    <p:sldId id="294" r:id="rId5"/>
    <p:sldId id="295" r:id="rId6"/>
    <p:sldId id="296" r:id="rId7"/>
    <p:sldId id="297" r:id="rId8"/>
    <p:sldId id="298" r:id="rId9"/>
    <p:sldId id="309" r:id="rId10"/>
    <p:sldId id="273" r:id="rId11"/>
    <p:sldId id="274" r:id="rId12"/>
    <p:sldId id="275" r:id="rId13"/>
    <p:sldId id="276" r:id="rId14"/>
    <p:sldId id="277" r:id="rId15"/>
    <p:sldId id="302" r:id="rId16"/>
    <p:sldId id="278" r:id="rId17"/>
    <p:sldId id="303" r:id="rId18"/>
    <p:sldId id="279" r:id="rId19"/>
    <p:sldId id="285" r:id="rId20"/>
    <p:sldId id="305" r:id="rId21"/>
    <p:sldId id="286" r:id="rId22"/>
    <p:sldId id="306" r:id="rId23"/>
    <p:sldId id="287" r:id="rId24"/>
    <p:sldId id="307" r:id="rId25"/>
    <p:sldId id="288" r:id="rId26"/>
    <p:sldId id="308"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3" d="100"/>
          <a:sy n="73" d="100"/>
        </p:scale>
        <p:origin x="-1284"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53C55-B47E-491C-A5CA-B3CA847F2005}" type="datetimeFigureOut">
              <a:rPr lang="fr-FR" smtClean="0"/>
              <a:pPr/>
              <a:t>17/10/2022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47A69-995E-4D8A-A979-E3133CC1644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latin typeface="+mn-lt"/>
                <a:ea typeface="+mn-ea"/>
                <a:cs typeface="+mn-cs"/>
              </a:rPr>
              <a:t>Poser la nuque au sol et non le front </a:t>
            </a:r>
            <a:r>
              <a:rPr lang="fr-FR" sz="1200" kern="1200" dirty="0" smtClean="0">
                <a:solidFill>
                  <a:schemeClr val="tx1"/>
                </a:solidFill>
                <a:latin typeface="+mn-lt"/>
                <a:ea typeface="+mn-ea"/>
                <a:cs typeface="+mn-cs"/>
              </a:rPr>
              <a:t>: la perception proprioceptive provoquée par une flexion accentuée du cou est déclenchée, elle est identifiée, localisée (« ça tire à tel endroit de mon corps, ici la nuque »)</a:t>
            </a:r>
          </a:p>
          <a:p>
            <a:endParaRPr lang="fr-FR" dirty="0"/>
          </a:p>
        </p:txBody>
      </p:sp>
      <p:sp>
        <p:nvSpPr>
          <p:cNvPr id="4" name="Espace réservé du numéro de diapositive 3"/>
          <p:cNvSpPr>
            <a:spLocks noGrp="1"/>
          </p:cNvSpPr>
          <p:nvPr>
            <p:ph type="sldNum" sz="quarter" idx="10"/>
          </p:nvPr>
        </p:nvSpPr>
        <p:spPr/>
        <p:txBody>
          <a:bodyPr/>
          <a:lstStyle/>
          <a:p>
            <a:fld id="{18A47A69-995E-4D8A-A979-E3133CC16443}" type="slidenum">
              <a:rPr lang="fr-FR" smtClean="0"/>
              <a:pPr/>
              <a:t>14</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latin typeface="+mn-lt"/>
                <a:ea typeface="+mn-ea"/>
                <a:cs typeface="+mn-cs"/>
              </a:rPr>
              <a:t>Faire le fakir</a:t>
            </a:r>
            <a:r>
              <a:rPr lang="fr-FR" sz="1200" kern="1200" dirty="0" smtClean="0">
                <a:solidFill>
                  <a:schemeClr val="tx1"/>
                </a:solidFill>
                <a:latin typeface="+mn-lt"/>
                <a:ea typeface="+mn-ea"/>
                <a:cs typeface="+mn-cs"/>
              </a:rPr>
              <a:t> : Il s’agit de proposer aux nageuses de vivre concrètement l’expérience d’un corps </a:t>
            </a:r>
            <a:r>
              <a:rPr lang="fr-FR" sz="1200" kern="1200" dirty="0" err="1" smtClean="0">
                <a:solidFill>
                  <a:schemeClr val="tx1"/>
                </a:solidFill>
                <a:latin typeface="+mn-lt"/>
                <a:ea typeface="+mn-ea"/>
                <a:cs typeface="+mn-cs"/>
              </a:rPr>
              <a:t>toniquement</a:t>
            </a:r>
            <a:r>
              <a:rPr lang="fr-FR" sz="1200" kern="1200" dirty="0" smtClean="0">
                <a:solidFill>
                  <a:schemeClr val="tx1"/>
                </a:solidFill>
                <a:latin typeface="+mn-lt"/>
                <a:ea typeface="+mn-ea"/>
                <a:cs typeface="+mn-cs"/>
              </a:rPr>
              <a:t> organisé, non déformable. Les intervenants font l’hypothèse qu’une expérience perceptivo-motrice vécue est plus efficace qu’un discours abstrait ou qu’une consigne verbale. Une centration est proposée sur des perceptions particulières de son propre corps. C’est cette même perception qui doit pouvoir se retrouver dans l’expérience </a:t>
            </a:r>
            <a:r>
              <a:rPr lang="fr-FR" sz="1200" kern="1200" dirty="0" err="1" smtClean="0">
                <a:solidFill>
                  <a:schemeClr val="tx1"/>
                </a:solidFill>
                <a:latin typeface="+mn-lt"/>
                <a:ea typeface="+mn-ea"/>
                <a:cs typeface="+mn-cs"/>
              </a:rPr>
              <a:t>contextualisée</a:t>
            </a:r>
            <a:r>
              <a:rPr lang="fr-FR" sz="1200" kern="1200" dirty="0" smtClean="0">
                <a:solidFill>
                  <a:schemeClr val="tx1"/>
                </a:solidFill>
                <a:latin typeface="+mn-lt"/>
                <a:ea typeface="+mn-ea"/>
                <a:cs typeface="+mn-cs"/>
              </a:rPr>
              <a:t> : le plongeon, la nage.</a:t>
            </a:r>
          </a:p>
          <a:p>
            <a:endParaRPr lang="fr-FR" dirty="0"/>
          </a:p>
        </p:txBody>
      </p:sp>
      <p:sp>
        <p:nvSpPr>
          <p:cNvPr id="4" name="Espace réservé du numéro de diapositive 3"/>
          <p:cNvSpPr>
            <a:spLocks noGrp="1"/>
          </p:cNvSpPr>
          <p:nvPr>
            <p:ph type="sldNum" sz="quarter" idx="10"/>
          </p:nvPr>
        </p:nvSpPr>
        <p:spPr/>
        <p:txBody>
          <a:bodyPr/>
          <a:lstStyle/>
          <a:p>
            <a:fld id="{18A47A69-995E-4D8A-A979-E3133CC16443}" type="slidenum">
              <a:rPr lang="fr-FR" smtClean="0"/>
              <a:pPr/>
              <a:t>16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Projeter de l’eau en étant debout au petit bain.</a:t>
            </a:r>
            <a:r>
              <a:rPr lang="fr-FR" sz="1200" kern="1200" dirty="0" smtClean="0">
                <a:solidFill>
                  <a:schemeClr val="tx1"/>
                </a:solidFill>
                <a:latin typeface="+mn-lt"/>
                <a:ea typeface="+mn-ea"/>
                <a:cs typeface="+mn-cs"/>
              </a:rPr>
              <a:t> Une action est sollicitée : projeter de l’eau dans une direction. L’idée sous jacente est qu’une action se développe, se constitue se différencie à partir d’un schème d’action en s’exerçant sur des objets dans des situations ou des milieux différents. (Théorie de l’adaptation (assimilation et accommodation) de Piaget). On peut différencier cette action en proposant des buts et des situations différentes : projeter un peu d’eau très loin, projeter beaucoup d’eau mais moins loin. C’est ensuite la direction de projection qu’il faudra différencier : projeter beaucoup d’eau vers le haut en l’air ou vers l’arrière  dans  l’eau. Ces expériences ont en commun avec la nage l’action de projeter une masse d’eau dans une direction précise.</a:t>
            </a:r>
          </a:p>
          <a:p>
            <a:endParaRPr lang="fr-FR" dirty="0"/>
          </a:p>
        </p:txBody>
      </p:sp>
      <p:sp>
        <p:nvSpPr>
          <p:cNvPr id="4" name="Espace réservé du numéro de diapositive 3"/>
          <p:cNvSpPr>
            <a:spLocks noGrp="1"/>
          </p:cNvSpPr>
          <p:nvPr>
            <p:ph type="sldNum" sz="quarter" idx="10"/>
          </p:nvPr>
        </p:nvSpPr>
        <p:spPr/>
        <p:txBody>
          <a:bodyPr/>
          <a:lstStyle/>
          <a:p>
            <a:fld id="{18A47A69-995E-4D8A-A979-E3133CC16443}" type="slidenum">
              <a:rPr lang="fr-FR" smtClean="0"/>
              <a:pPr/>
              <a:t>19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Ramper sur un tapis : </a:t>
            </a:r>
            <a:r>
              <a:rPr lang="fr-FR" sz="1200" kern="1200" dirty="0" smtClean="0">
                <a:solidFill>
                  <a:schemeClr val="tx1"/>
                </a:solidFill>
                <a:latin typeface="+mn-lt"/>
                <a:ea typeface="+mn-ea"/>
                <a:cs typeface="+mn-cs"/>
              </a:rPr>
              <a:t>La contrainte de ramper sur un tapis en laissant traîner les pieds et en avançant par grandes coudées impose d’élever une épaule au-dessus de l’autre pour pouvoir aller chercher un nouvel appui au sol loin devant. C’est une action de même nature qui est sollicitée dans la nage crawl.</a:t>
            </a:r>
          </a:p>
          <a:p>
            <a:endParaRPr lang="fr-FR" dirty="0"/>
          </a:p>
        </p:txBody>
      </p:sp>
      <p:sp>
        <p:nvSpPr>
          <p:cNvPr id="4" name="Espace réservé du numéro de diapositive 3"/>
          <p:cNvSpPr>
            <a:spLocks noGrp="1"/>
          </p:cNvSpPr>
          <p:nvPr>
            <p:ph type="sldNum" sz="quarter" idx="10"/>
          </p:nvPr>
        </p:nvSpPr>
        <p:spPr/>
        <p:txBody>
          <a:bodyPr/>
          <a:lstStyle/>
          <a:p>
            <a:fld id="{18A47A69-995E-4D8A-A979-E3133CC16443}" type="slidenum">
              <a:rPr lang="fr-FR" smtClean="0"/>
              <a:pPr/>
              <a:t>21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latin typeface="+mn-lt"/>
                <a:ea typeface="+mn-ea"/>
                <a:cs typeface="+mn-cs"/>
              </a:rPr>
              <a:t>Tirer un élastique en conservant une posture </a:t>
            </a:r>
            <a:r>
              <a:rPr lang="fr-FR" sz="1200" b="1" kern="1200" dirty="0" err="1" smtClean="0">
                <a:solidFill>
                  <a:schemeClr val="tx1"/>
                </a:solidFill>
                <a:latin typeface="+mn-lt"/>
                <a:ea typeface="+mn-ea"/>
                <a:cs typeface="+mn-cs"/>
              </a:rPr>
              <a:t>verticalisée</a:t>
            </a:r>
            <a:r>
              <a:rPr lang="fr-FR" sz="1200" b="1" kern="1200" dirty="0" smtClean="0">
                <a:solidFill>
                  <a:schemeClr val="tx1"/>
                </a:solidFill>
                <a:latin typeface="+mn-lt"/>
                <a:ea typeface="+mn-ea"/>
                <a:cs typeface="+mn-cs"/>
              </a:rPr>
              <a:t> de l’avant bras </a:t>
            </a:r>
            <a:r>
              <a:rPr lang="fr-FR" sz="1200" kern="1200" dirty="0" smtClean="0">
                <a:solidFill>
                  <a:schemeClr val="tx1"/>
                </a:solidFill>
                <a:latin typeface="+mn-lt"/>
                <a:ea typeface="+mn-ea"/>
                <a:cs typeface="+mn-cs"/>
              </a:rPr>
              <a:t>sans se déformer au niveau des articulations (carpes/métacarpes, poignet, coude) ce qui suppose de les fixer par des contractions musculaires isométriques. Etirer un élastique en l’allongeant permet de rencontrer des résistances croissantes au cours de l’action, pour parvenir à l’étirer complètement la nageuse devra mobiliser des forces croissantes. Pour construire un appui résistant dans l’eau, la nageuse développe une force croissante et lui fait rencontrer une résistance croissante ce qui lui permet d’accélérer le mouvement de « sa rame ».</a:t>
            </a:r>
          </a:p>
          <a:p>
            <a:endParaRPr lang="fr-FR" dirty="0"/>
          </a:p>
        </p:txBody>
      </p:sp>
      <p:sp>
        <p:nvSpPr>
          <p:cNvPr id="4" name="Espace réservé du numéro de diapositive 3"/>
          <p:cNvSpPr>
            <a:spLocks noGrp="1"/>
          </p:cNvSpPr>
          <p:nvPr>
            <p:ph type="sldNum" sz="quarter" idx="10"/>
          </p:nvPr>
        </p:nvSpPr>
        <p:spPr/>
        <p:txBody>
          <a:bodyPr/>
          <a:lstStyle/>
          <a:p>
            <a:fld id="{18A47A69-995E-4D8A-A979-E3133CC16443}" type="slidenum">
              <a:rPr lang="fr-FR" smtClean="0"/>
              <a:pPr/>
              <a:t>23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97525-073E-4313-A072-6E3385017CA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0"/>
            <a:ext cx="9144000" cy="692696"/>
          </a:xfr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sz="2400" dirty="0" smtClean="0">
                <a:solidFill>
                  <a:schemeClr val="bg1">
                    <a:lumMod val="50000"/>
                  </a:schemeClr>
                </a:solidFill>
              </a:rPr>
              <a:t/>
            </a:r>
            <a:br>
              <a:rPr lang="fr-FR" sz="2400" dirty="0" smtClean="0">
                <a:solidFill>
                  <a:schemeClr val="bg1">
                    <a:lumMod val="50000"/>
                  </a:schemeClr>
                </a:solidFill>
              </a:rPr>
            </a:br>
            <a:r>
              <a:rPr lang="fr-FR" sz="2400" dirty="0" smtClean="0">
                <a:solidFill>
                  <a:schemeClr val="bg1">
                    <a:lumMod val="50000"/>
                  </a:schemeClr>
                </a:solidFill>
              </a:rPr>
              <a:t/>
            </a:r>
            <a:br>
              <a:rPr lang="fr-FR" sz="2400" dirty="0" smtClean="0">
                <a:solidFill>
                  <a:schemeClr val="bg1">
                    <a:lumMod val="50000"/>
                  </a:schemeClr>
                </a:solidFill>
              </a:rPr>
            </a:br>
            <a:r>
              <a:rPr lang="fr-FR" sz="2400" dirty="0" smtClean="0">
                <a:solidFill>
                  <a:schemeClr val="tx1">
                    <a:lumMod val="65000"/>
                    <a:lumOff val="35000"/>
                  </a:schemeClr>
                </a:solidFill>
              </a:rPr>
              <a:t/>
            </a:r>
            <a:br>
              <a:rPr lang="fr-FR" sz="2400" dirty="0" smtClean="0">
                <a:solidFill>
                  <a:schemeClr val="tx1">
                    <a:lumMod val="65000"/>
                    <a:lumOff val="35000"/>
                  </a:schemeClr>
                </a:solidFill>
              </a:rPr>
            </a:br>
            <a:r>
              <a:rPr lang="fr-FR" sz="1800" dirty="0" smtClean="0">
                <a:solidFill>
                  <a:schemeClr val="tx1">
                    <a:lumMod val="65000"/>
                    <a:lumOff val="35000"/>
                  </a:schemeClr>
                </a:solidFill>
              </a:rPr>
              <a:t/>
            </a:r>
            <a:br>
              <a:rPr lang="fr-FR" sz="1800" dirty="0" smtClean="0">
                <a:solidFill>
                  <a:schemeClr val="tx1">
                    <a:lumMod val="65000"/>
                    <a:lumOff val="35000"/>
                  </a:schemeClr>
                </a:solidFill>
              </a:rPr>
            </a:br>
            <a:r>
              <a:rPr lang="fr-FR" sz="1800" dirty="0" smtClean="0">
                <a:solidFill>
                  <a:schemeClr val="tx1">
                    <a:lumMod val="65000"/>
                    <a:lumOff val="35000"/>
                  </a:schemeClr>
                </a:solidFill>
              </a:rPr>
              <a:t>SNEP FSU </a:t>
            </a:r>
            <a:r>
              <a:rPr lang="fr-FR" sz="1800" dirty="0" smtClean="0">
                <a:solidFill>
                  <a:schemeClr val="tx1">
                    <a:lumMod val="65000"/>
                    <a:lumOff val="35000"/>
                  </a:schemeClr>
                </a:solidFill>
              </a:rPr>
              <a:t>74</a:t>
            </a:r>
            <a:r>
              <a:rPr lang="fr-FR" sz="1800" dirty="0" smtClean="0">
                <a:solidFill>
                  <a:schemeClr val="tx1">
                    <a:lumMod val="65000"/>
                    <a:lumOff val="35000"/>
                  </a:schemeClr>
                </a:solidFill>
              </a:rPr>
              <a:t>     </a:t>
            </a:r>
            <a:r>
              <a:rPr lang="fr-FR" sz="1800" dirty="0" smtClean="0">
                <a:solidFill>
                  <a:schemeClr val="tx1">
                    <a:lumMod val="65000"/>
                    <a:lumOff val="35000"/>
                  </a:schemeClr>
                </a:solidFill>
              </a:rPr>
              <a:t>17 </a:t>
            </a:r>
            <a:r>
              <a:rPr lang="fr-FR" sz="1800" dirty="0" smtClean="0">
                <a:solidFill>
                  <a:schemeClr val="tx1">
                    <a:lumMod val="65000"/>
                    <a:lumOff val="35000"/>
                  </a:schemeClr>
                </a:solidFill>
              </a:rPr>
              <a:t>et 18 octobre </a:t>
            </a:r>
            <a:r>
              <a:rPr lang="fr-FR" sz="1800" dirty="0" smtClean="0">
                <a:solidFill>
                  <a:schemeClr val="tx1">
                    <a:lumMod val="65000"/>
                    <a:lumOff val="35000"/>
                  </a:schemeClr>
                </a:solidFill>
              </a:rPr>
              <a:t>2022</a:t>
            </a:r>
            <a:r>
              <a:rPr lang="fr-FR" sz="1800" dirty="0" smtClean="0">
                <a:solidFill>
                  <a:schemeClr val="bg1">
                    <a:lumMod val="50000"/>
                  </a:schemeClr>
                </a:solidFill>
              </a:rPr>
              <a:t>     </a:t>
            </a:r>
            <a:r>
              <a:rPr lang="fr-FR" sz="1800" b="1" dirty="0" smtClean="0">
                <a:solidFill>
                  <a:schemeClr val="tx1">
                    <a:lumMod val="65000"/>
                    <a:lumOff val="35000"/>
                  </a:schemeClr>
                </a:solidFill>
              </a:rPr>
              <a:t>« </a:t>
            </a:r>
            <a:r>
              <a:rPr lang="fr-FR" sz="1800" b="1" dirty="0" smtClean="0">
                <a:solidFill>
                  <a:schemeClr val="tx1">
                    <a:lumMod val="65000"/>
                    <a:lumOff val="35000"/>
                  </a:schemeClr>
                </a:solidFill>
              </a:rPr>
              <a:t>Devenir nageur-se »</a:t>
            </a:r>
            <a:r>
              <a:rPr lang="fr-FR" sz="2400" b="1" dirty="0" smtClean="0">
                <a:solidFill>
                  <a:schemeClr val="tx1">
                    <a:lumMod val="65000"/>
                    <a:lumOff val="35000"/>
                  </a:schemeClr>
                </a:solidFill>
              </a:rPr>
              <a:t/>
            </a:r>
            <a:br>
              <a:rPr lang="fr-FR" sz="2400" b="1" dirty="0" smtClean="0">
                <a:solidFill>
                  <a:schemeClr val="tx1">
                    <a:lumMod val="65000"/>
                    <a:lumOff val="35000"/>
                  </a:schemeClr>
                </a:solidFill>
              </a:rPr>
            </a:br>
            <a:r>
              <a:rPr lang="fr-FR" sz="2400" dirty="0" smtClean="0">
                <a:solidFill>
                  <a:schemeClr val="bg1">
                    <a:lumMod val="50000"/>
                  </a:schemeClr>
                </a:solidFill>
              </a:rPr>
              <a:t> </a:t>
            </a:r>
            <a:r>
              <a:rPr lang="fr-FR" sz="3200" b="1" dirty="0" smtClean="0"/>
              <a:t/>
            </a:r>
            <a:br>
              <a:rPr lang="fr-FR" sz="3200" b="1" dirty="0" smtClean="0"/>
            </a:br>
            <a:r>
              <a:rPr lang="fr-FR" sz="3200" dirty="0" smtClean="0"/>
              <a:t/>
            </a:r>
            <a:br>
              <a:rPr lang="fr-FR" sz="3200" dirty="0" smtClean="0"/>
            </a:br>
            <a:endParaRPr lang="fr-FR" sz="3200" dirty="0"/>
          </a:p>
        </p:txBody>
      </p:sp>
      <p:sp>
        <p:nvSpPr>
          <p:cNvPr id="4" name="Sous-titre 3"/>
          <p:cNvSpPr>
            <a:spLocks noGrp="1"/>
          </p:cNvSpPr>
          <p:nvPr>
            <p:ph type="subTitle" idx="1"/>
          </p:nvPr>
        </p:nvSpPr>
        <p:spPr>
          <a:xfrm>
            <a:off x="0" y="692696"/>
            <a:ext cx="9144000" cy="6336704"/>
          </a:xfrm>
          <a:solidFill>
            <a:schemeClr val="bg2"/>
          </a:solidFill>
        </p:spPr>
        <p:txBody>
          <a:bodyPr>
            <a:normAutofit/>
          </a:bodyPr>
          <a:lstStyle/>
          <a:p>
            <a:endParaRPr lang="fr-FR" sz="2400" dirty="0" smtClean="0">
              <a:solidFill>
                <a:schemeClr val="tx1"/>
              </a:solidFill>
            </a:endParaRP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L</a:t>
            </a:r>
            <a:r>
              <a:rPr lang="fr-FR" dirty="0" smtClean="0">
                <a:solidFill>
                  <a:schemeClr val="tx1"/>
                </a:solidFill>
              </a:rPr>
              <a:t>a problématique centrale </a:t>
            </a:r>
            <a:br>
              <a:rPr lang="fr-FR" dirty="0" smtClean="0">
                <a:solidFill>
                  <a:schemeClr val="tx1"/>
                </a:solidFill>
              </a:rPr>
            </a:br>
            <a:r>
              <a:rPr lang="fr-FR" dirty="0" smtClean="0">
                <a:solidFill>
                  <a:schemeClr val="tx1"/>
                </a:solidFill>
              </a:rPr>
              <a:t>de l’intervention de l’enseignant : </a:t>
            </a:r>
            <a:br>
              <a:rPr lang="fr-FR" dirty="0" smtClean="0">
                <a:solidFill>
                  <a:schemeClr val="tx1"/>
                </a:solidFill>
              </a:rPr>
            </a:br>
            <a:r>
              <a:rPr lang="fr-FR" dirty="0" smtClean="0">
                <a:solidFill>
                  <a:schemeClr val="tx1"/>
                </a:solidFill>
              </a:rPr>
              <a:t>déclencher les actions </a:t>
            </a:r>
            <a:br>
              <a:rPr lang="fr-FR" dirty="0" smtClean="0">
                <a:solidFill>
                  <a:schemeClr val="tx1"/>
                </a:solidFill>
              </a:rPr>
            </a:br>
            <a:r>
              <a:rPr lang="fr-FR" dirty="0" smtClean="0">
                <a:solidFill>
                  <a:schemeClr val="tx1"/>
                </a:solidFill>
              </a:rPr>
              <a:t> qui permettront à l’élève de (se) percevoir</a:t>
            </a:r>
          </a:p>
          <a:p>
            <a:r>
              <a:rPr lang="fr-FR" sz="1800" dirty="0" smtClean="0"/>
              <a:t>  </a:t>
            </a:r>
            <a:endParaRPr lang="fr-FR" sz="1800" dirty="0" smtClean="0"/>
          </a:p>
          <a:p>
            <a:endParaRPr lang="fr-FR" sz="1800" dirty="0" smtClean="0"/>
          </a:p>
          <a:p>
            <a:endParaRPr lang="fr-FR" sz="1800" smtClean="0"/>
          </a:p>
          <a:p>
            <a:endParaRPr lang="fr-FR" sz="1800" dirty="0" smtClean="0"/>
          </a:p>
          <a:p>
            <a:r>
              <a:rPr lang="fr-FR" sz="1800" dirty="0" smtClean="0"/>
              <a:t>                                                                                                              </a:t>
            </a:r>
            <a:r>
              <a:rPr lang="fr-FR" sz="1600" dirty="0" smtClean="0"/>
              <a:t>Marc BEGOTTI</a:t>
            </a:r>
          </a:p>
          <a:p>
            <a:endParaRPr lang="fr-FR" dirty="0" smtClean="0"/>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2016224"/>
          </a:xfrm>
        </p:spPr>
        <p:txBody>
          <a:bodyPr>
            <a:noAutofit/>
          </a:bodyPr>
          <a:lstStyle/>
          <a:p>
            <a:r>
              <a:rPr lang="fr-FR" sz="2800" dirty="0" smtClean="0"/>
              <a:t>La tête immergée </a:t>
            </a:r>
            <a:r>
              <a:rPr lang="fr-FR" sz="2800" b="1" dirty="0" smtClean="0"/>
              <a:t>le corps commence à être perçu comme flottant. </a:t>
            </a:r>
            <a:r>
              <a:rPr lang="fr-FR" sz="2800" dirty="0" smtClean="0"/>
              <a:t>La bouche ouverte </a:t>
            </a:r>
            <a:r>
              <a:rPr lang="fr-FR" sz="2800" b="1" dirty="0" smtClean="0"/>
              <a:t>la peur du remplissage disparait</a:t>
            </a:r>
            <a:r>
              <a:rPr lang="fr-FR" sz="2800" dirty="0" smtClean="0"/>
              <a:t>. Les yeux ouverts  </a:t>
            </a:r>
            <a:r>
              <a:rPr lang="fr-FR" sz="2800" b="1" dirty="0" smtClean="0"/>
              <a:t>l’espace de vision et l’espace d’action sont confondus</a:t>
            </a:r>
            <a:endParaRPr lang="fr-FR" sz="2800" b="1" dirty="0"/>
          </a:p>
        </p:txBody>
      </p:sp>
      <p:pic>
        <p:nvPicPr>
          <p:cNvPr id="4" name="Espace réservé du contenu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691680" y="2492896"/>
            <a:ext cx="5112568" cy="36724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90266"/>
          </a:xfrm>
        </p:spPr>
        <p:txBody>
          <a:bodyPr>
            <a:noAutofit/>
          </a:bodyPr>
          <a:lstStyle/>
          <a:p>
            <a:r>
              <a:rPr lang="fr-FR" sz="2400" b="1" dirty="0" smtClean="0"/>
              <a:t>Toucher</a:t>
            </a:r>
            <a:r>
              <a:rPr lang="fr-FR" sz="2400" dirty="0" smtClean="0"/>
              <a:t> le fond permet de « limiter » l’espace d’action. </a:t>
            </a:r>
            <a:br>
              <a:rPr lang="fr-FR" sz="2400" dirty="0" smtClean="0"/>
            </a:br>
            <a:r>
              <a:rPr lang="fr-FR" sz="2400" b="1" dirty="0" smtClean="0"/>
              <a:t>Les élèves perçoivent qu’ils remontent en surface plus facilement qu’ils ne descendent</a:t>
            </a:r>
            <a:r>
              <a:rPr lang="fr-FR" sz="2400" dirty="0" smtClean="0"/>
              <a:t>. La peur de l’engloutissement disparaît. </a:t>
            </a:r>
            <a:br>
              <a:rPr lang="fr-FR" sz="2400" dirty="0" smtClean="0"/>
            </a:br>
            <a:r>
              <a:rPr lang="fr-FR" sz="2400" b="1" dirty="0" smtClean="0"/>
              <a:t>La remontée passive premier déplacement sans ancrage sur le monde solide </a:t>
            </a:r>
            <a:r>
              <a:rPr lang="fr-FR" sz="2400" dirty="0" smtClean="0"/>
              <a:t>: du fond vers le surface. </a:t>
            </a:r>
            <a:endParaRPr lang="fr-FR" sz="2400" dirty="0"/>
          </a:p>
        </p:txBody>
      </p:sp>
      <p:pic>
        <p:nvPicPr>
          <p:cNvPr id="4" name="Espace réservé du contenu 3" descr="C:\Users\Begotti\Desktop\Apprendre à nager comme on a appris à marcher-0.10.14.64.jpg"/>
          <p:cNvPicPr>
            <a:picLocks noGrp="1"/>
          </p:cNvPicPr>
          <p:nvPr>
            <p:ph idx="1"/>
          </p:nvPr>
        </p:nvPicPr>
        <p:blipFill>
          <a:blip r:embed="rId2" cstate="print"/>
          <a:srcRect/>
          <a:stretch>
            <a:fillRect/>
          </a:stretch>
        </p:blipFill>
        <p:spPr bwMode="auto">
          <a:xfrm>
            <a:off x="251520" y="3068960"/>
            <a:ext cx="3888432" cy="2736304"/>
          </a:xfrm>
          <a:prstGeom prst="rect">
            <a:avLst/>
          </a:prstGeom>
          <a:ln>
            <a:noFill/>
          </a:ln>
          <a:effectLst>
            <a:outerShdw blurRad="292100" dist="139700" dir="2700000" algn="tl" rotWithShape="0">
              <a:srgbClr val="333333">
                <a:alpha val="65000"/>
              </a:srgbClr>
            </a:outerShdw>
          </a:effectLst>
        </p:spPr>
      </p:pic>
      <p:pic>
        <p:nvPicPr>
          <p:cNvPr id="5" name="Image 4"/>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499992" y="3501008"/>
            <a:ext cx="4320480"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356760"/>
          </a:xfrm>
        </p:spPr>
        <p:txBody>
          <a:bodyPr>
            <a:normAutofit/>
          </a:bodyPr>
          <a:lstStyle/>
          <a:p>
            <a:r>
              <a:rPr lang="fr-FR" sz="2800" b="1" dirty="0" smtClean="0"/>
              <a:t>Percevoir qu’il n’est pas possible de rester au fond </a:t>
            </a:r>
            <a:r>
              <a:rPr lang="fr-FR" sz="2800" dirty="0" smtClean="0"/>
              <a:t>transformera « la peur de rester au fond »</a:t>
            </a:r>
            <a:endParaRPr lang="fr-FR" sz="2800" dirty="0"/>
          </a:p>
        </p:txBody>
      </p:sp>
      <p:pic>
        <p:nvPicPr>
          <p:cNvPr id="4" name="Espace réservé du contenu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475657" y="2693858"/>
            <a:ext cx="5708618" cy="36154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274638"/>
            <a:ext cx="8229600" cy="1426170"/>
          </a:xfrm>
          <a:solidFill>
            <a:schemeClr val="bg2"/>
          </a:solidFill>
        </p:spPr>
        <p:txBody>
          <a:bodyPr>
            <a:normAutofit/>
          </a:bodyPr>
          <a:lstStyle/>
          <a:p>
            <a:pPr eaLnBrk="1" hangingPunct="1">
              <a:defRPr/>
            </a:pPr>
            <a:r>
              <a:rPr lang="fr-FR" sz="3200" b="0" dirty="0" smtClean="0"/>
              <a:t>Quelle information </a:t>
            </a:r>
            <a:r>
              <a:rPr lang="fr-FR" sz="3200" dirty="0" smtClean="0"/>
              <a:t>guide</a:t>
            </a:r>
            <a:r>
              <a:rPr lang="fr-FR" sz="3200" b="0" dirty="0" smtClean="0"/>
              <a:t> l’action ?</a:t>
            </a:r>
            <a:br>
              <a:rPr lang="fr-FR" sz="3200" b="0" dirty="0" smtClean="0"/>
            </a:br>
            <a:r>
              <a:rPr lang="fr-FR" sz="2700" b="1" dirty="0" smtClean="0"/>
              <a:t>COMMENT  lui permettre  de s’aligner et de se rendre « indéformable" ?</a:t>
            </a:r>
          </a:p>
        </p:txBody>
      </p:sp>
      <p:grpSp>
        <p:nvGrpSpPr>
          <p:cNvPr id="2" name="Group 6"/>
          <p:cNvGrpSpPr>
            <a:grpSpLocks noChangeAspect="1"/>
          </p:cNvGrpSpPr>
          <p:nvPr/>
        </p:nvGrpSpPr>
        <p:grpSpPr bwMode="auto">
          <a:xfrm>
            <a:off x="1619250" y="2039938"/>
            <a:ext cx="5761038" cy="4505325"/>
            <a:chOff x="2880" y="1298"/>
            <a:chExt cx="2737" cy="2304"/>
          </a:xfrm>
        </p:grpSpPr>
        <p:pic>
          <p:nvPicPr>
            <p:cNvPr id="29700" name="Picture 4" descr="plongeregarde 1"/>
            <p:cNvPicPr>
              <a:picLocks noChangeAspect="1" noChangeArrowheads="1"/>
            </p:cNvPicPr>
            <p:nvPr/>
          </p:nvPicPr>
          <p:blipFill>
            <a:blip r:embed="rId2" cstate="print"/>
            <a:srcRect/>
            <a:stretch>
              <a:fillRect/>
            </a:stretch>
          </p:blipFill>
          <p:spPr bwMode="auto">
            <a:xfrm>
              <a:off x="2880" y="1298"/>
              <a:ext cx="2737" cy="2304"/>
            </a:xfrm>
            <a:prstGeom prst="rect">
              <a:avLst/>
            </a:prstGeom>
            <a:noFill/>
            <a:ln w="9525">
              <a:noFill/>
              <a:miter lim="800000"/>
              <a:headEnd/>
              <a:tailEnd/>
            </a:ln>
          </p:spPr>
        </p:pic>
        <p:sp>
          <p:nvSpPr>
            <p:cNvPr id="29701" name="Line 5"/>
            <p:cNvSpPr>
              <a:spLocks noChangeAspect="1" noChangeShapeType="1"/>
            </p:cNvSpPr>
            <p:nvPr/>
          </p:nvSpPr>
          <p:spPr bwMode="auto">
            <a:xfrm flipH="1">
              <a:off x="3061" y="2341"/>
              <a:ext cx="681" cy="726"/>
            </a:xfrm>
            <a:prstGeom prst="line">
              <a:avLst/>
            </a:prstGeom>
            <a:noFill/>
            <a:ln w="28575">
              <a:solidFill>
                <a:srgbClr val="FF0000"/>
              </a:solidFill>
              <a:round/>
              <a:headEnd/>
              <a:tailEnd type="triangle" w="med" len="me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endParaRPr lang="fr-FR" smtClean="0"/>
          </a:p>
        </p:txBody>
      </p:sp>
      <p:sp>
        <p:nvSpPr>
          <p:cNvPr id="32771" name="Rectangle 3"/>
          <p:cNvSpPr>
            <a:spLocks noGrp="1" noRot="1" noChangeArrowheads="1"/>
          </p:cNvSpPr>
          <p:nvPr>
            <p:ph idx="1"/>
          </p:nvPr>
        </p:nvSpPr>
        <p:spPr>
          <a:xfrm>
            <a:off x="838200" y="404664"/>
            <a:ext cx="3446463" cy="6192688"/>
          </a:xfrm>
          <a:solidFill>
            <a:schemeClr val="bg2"/>
          </a:solidFill>
        </p:spPr>
        <p:txBody>
          <a:bodyPr/>
          <a:lstStyle/>
          <a:p>
            <a:pPr eaLnBrk="1" hangingPunct="1">
              <a:lnSpc>
                <a:spcPct val="90000"/>
              </a:lnSpc>
              <a:defRPr/>
            </a:pPr>
            <a:r>
              <a:rPr lang="fr-FR" b="1" dirty="0" smtClean="0"/>
              <a:t>Percevoir son corps </a:t>
            </a:r>
            <a:r>
              <a:rPr lang="fr-FR" dirty="0" smtClean="0"/>
              <a:t>(ici en particulier la flexion du cou) </a:t>
            </a:r>
            <a:r>
              <a:rPr lang="fr-FR" b="1" dirty="0" smtClean="0"/>
              <a:t>par la proprioception </a:t>
            </a:r>
            <a:r>
              <a:rPr lang="fr-FR" dirty="0" smtClean="0"/>
              <a:t>(tensions musculaires localisées)</a:t>
            </a:r>
          </a:p>
        </p:txBody>
      </p:sp>
      <p:pic>
        <p:nvPicPr>
          <p:cNvPr id="30724" name="Picture 4" descr="postflexion cou"/>
          <p:cNvPicPr>
            <a:picLocks noChangeAspect="1" noChangeArrowheads="1"/>
          </p:cNvPicPr>
          <p:nvPr/>
        </p:nvPicPr>
        <p:blipFill>
          <a:blip r:embed="rId3" cstate="print"/>
          <a:srcRect/>
          <a:stretch>
            <a:fillRect/>
          </a:stretch>
        </p:blipFill>
        <p:spPr bwMode="auto">
          <a:xfrm>
            <a:off x="4572000" y="333375"/>
            <a:ext cx="4273550" cy="3427413"/>
          </a:xfrm>
          <a:prstGeom prst="rect">
            <a:avLst/>
          </a:prstGeom>
          <a:noFill/>
          <a:ln w="9525">
            <a:noFill/>
            <a:miter lim="800000"/>
            <a:headEnd/>
            <a:tailEnd/>
          </a:ln>
        </p:spPr>
      </p:pic>
      <p:pic>
        <p:nvPicPr>
          <p:cNvPr id="30725" name="Picture 5" descr="postflexion cou 1"/>
          <p:cNvPicPr>
            <a:picLocks noChangeAspect="1" noChangeArrowheads="1"/>
          </p:cNvPicPr>
          <p:nvPr/>
        </p:nvPicPr>
        <p:blipFill>
          <a:blip r:embed="rId4" cstate="print"/>
          <a:srcRect/>
          <a:stretch>
            <a:fillRect/>
          </a:stretch>
        </p:blipFill>
        <p:spPr bwMode="auto">
          <a:xfrm>
            <a:off x="4572000" y="3429000"/>
            <a:ext cx="4273550" cy="3427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5962674"/>
          </a:xfrm>
          <a:solidFill>
            <a:schemeClr val="bg1">
              <a:lumMod val="95000"/>
            </a:schemeClr>
          </a:solidFill>
        </p:spPr>
        <p:txBody>
          <a:bodyPr>
            <a:normAutofit/>
          </a:bodyPr>
          <a:lstStyle/>
          <a:p>
            <a:r>
              <a:rPr lang="fr-FR" sz="2400" b="1" dirty="0" smtClean="0"/>
              <a:t>Poser la nuque au sol et non le front </a:t>
            </a:r>
            <a:r>
              <a:rPr lang="fr-FR" sz="2400" dirty="0" smtClean="0"/>
              <a:t>: </a:t>
            </a:r>
            <a:br>
              <a:rPr lang="fr-FR" sz="2400" dirty="0" smtClean="0"/>
            </a:br>
            <a:r>
              <a:rPr lang="fr-FR" sz="2400" dirty="0" smtClean="0"/>
              <a:t>la perception proprioceptive provoquée par une flexion accentuée du cou est déclenchée, elle est identifiée, localisée (« ça tire à tel endroit de mon corps, ici la nuque »)</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548680"/>
            <a:ext cx="8229600" cy="1080120"/>
          </a:xfrm>
          <a:solidFill>
            <a:schemeClr val="bg2"/>
          </a:solidFill>
        </p:spPr>
        <p:txBody>
          <a:bodyPr>
            <a:normAutofit/>
          </a:bodyPr>
          <a:lstStyle/>
          <a:p>
            <a:pPr algn="ctr" eaLnBrk="1" hangingPunct="1"/>
            <a:r>
              <a:rPr lang="fr-FR" sz="2800" b="0" dirty="0" smtClean="0">
                <a:effectLst/>
              </a:rPr>
              <a:t>Régulation de la tonicité</a:t>
            </a:r>
          </a:p>
        </p:txBody>
      </p:sp>
      <p:sp>
        <p:nvSpPr>
          <p:cNvPr id="31747" name="Rectangle 3"/>
          <p:cNvSpPr>
            <a:spLocks noGrp="1" noRot="1" noChangeArrowheads="1"/>
          </p:cNvSpPr>
          <p:nvPr>
            <p:ph idx="1"/>
          </p:nvPr>
        </p:nvSpPr>
        <p:spPr>
          <a:xfrm>
            <a:off x="838201" y="2276872"/>
            <a:ext cx="3301752" cy="3600400"/>
          </a:xfrm>
          <a:solidFill>
            <a:schemeClr val="bg2"/>
          </a:solidFill>
        </p:spPr>
        <p:txBody>
          <a:bodyPr/>
          <a:lstStyle/>
          <a:p>
            <a:pPr eaLnBrk="1" hangingPunct="1">
              <a:defRPr/>
            </a:pPr>
            <a:r>
              <a:rPr lang="fr-FR" b="1" dirty="0" smtClean="0"/>
              <a:t>Percevoir un corps tonique </a:t>
            </a:r>
            <a:r>
              <a:rPr lang="fr-FR" dirty="0" smtClean="0"/>
              <a:t>et des membres supérieurs relâchés</a:t>
            </a:r>
          </a:p>
        </p:txBody>
      </p:sp>
      <p:pic>
        <p:nvPicPr>
          <p:cNvPr id="31748" name="Picture 4" descr="fakir"/>
          <p:cNvPicPr>
            <a:picLocks noChangeAspect="1" noChangeArrowheads="1"/>
          </p:cNvPicPr>
          <p:nvPr/>
        </p:nvPicPr>
        <p:blipFill>
          <a:blip r:embed="rId3" cstate="print"/>
          <a:srcRect/>
          <a:stretch>
            <a:fillRect/>
          </a:stretch>
        </p:blipFill>
        <p:spPr bwMode="auto">
          <a:xfrm>
            <a:off x="4284663" y="2276475"/>
            <a:ext cx="4560887"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5674642"/>
          </a:xfrm>
          <a:solidFill>
            <a:schemeClr val="bg1">
              <a:lumMod val="95000"/>
            </a:schemeClr>
          </a:solidFill>
        </p:spPr>
        <p:txBody>
          <a:bodyPr>
            <a:normAutofit/>
          </a:bodyPr>
          <a:lstStyle/>
          <a:p>
            <a:r>
              <a:rPr lang="fr-FR" sz="2400" b="1" dirty="0" smtClean="0"/>
              <a:t>Faire « le fakir »</a:t>
            </a:r>
            <a:r>
              <a:rPr lang="fr-FR" sz="2400" dirty="0" smtClean="0"/>
              <a:t> : </a:t>
            </a:r>
            <a:br>
              <a:rPr lang="fr-FR" sz="2400" dirty="0" smtClean="0"/>
            </a:br>
            <a:r>
              <a:rPr lang="fr-FR" sz="2400" dirty="0" smtClean="0"/>
              <a:t>Il s’agit de vivre concrètement l’expérience d’un corps </a:t>
            </a:r>
            <a:r>
              <a:rPr lang="fr-FR" sz="2400" dirty="0" err="1" smtClean="0"/>
              <a:t>toniquement</a:t>
            </a:r>
            <a:r>
              <a:rPr lang="fr-FR" sz="2400" dirty="0" smtClean="0"/>
              <a:t> organisé, non déformable. </a:t>
            </a:r>
            <a:br>
              <a:rPr lang="fr-FR" sz="2400" dirty="0" smtClean="0"/>
            </a:br>
            <a:r>
              <a:rPr lang="fr-FR" sz="2400" dirty="0" smtClean="0"/>
              <a:t>Une expérience perceptivo-motrice vécue est plus efficace qu’un discours abstrait ou qu’une consigne verbale. </a:t>
            </a:r>
            <a:br>
              <a:rPr lang="fr-FR" sz="2400" dirty="0" smtClean="0"/>
            </a:br>
            <a:r>
              <a:rPr lang="fr-FR" sz="2400" dirty="0" smtClean="0"/>
              <a:t>Une centration est proposée sur des perceptions particulières de son propre corps. C’est cette même perception qui doit pouvoir se retrouver dans l’expérience </a:t>
            </a:r>
            <a:r>
              <a:rPr lang="fr-FR" sz="2400" dirty="0" err="1" smtClean="0"/>
              <a:t>contextualisée</a:t>
            </a:r>
            <a:r>
              <a:rPr lang="fr-FR" sz="2400" dirty="0" smtClean="0"/>
              <a:t> : le plongeon, la nage.</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274638"/>
            <a:ext cx="8229600" cy="490066"/>
          </a:xfrm>
          <a:solidFill>
            <a:schemeClr val="bg1">
              <a:lumMod val="95000"/>
            </a:schemeClr>
          </a:solidFill>
        </p:spPr>
        <p:txBody>
          <a:bodyPr>
            <a:normAutofit/>
          </a:bodyPr>
          <a:lstStyle/>
          <a:p>
            <a:pPr eaLnBrk="1" hangingPunct="1">
              <a:defRPr/>
            </a:pPr>
            <a:r>
              <a:rPr lang="fr-FR" sz="2400" dirty="0" smtClean="0"/>
              <a:t>« La pédagogie ce n’est pas demander c’est obtenir » RC</a:t>
            </a:r>
          </a:p>
        </p:txBody>
      </p:sp>
      <p:pic>
        <p:nvPicPr>
          <p:cNvPr id="32771" name="Picture 4" descr="plonge regarde4"/>
          <p:cNvPicPr>
            <a:picLocks noChangeAspect="1" noChangeArrowheads="1"/>
          </p:cNvPicPr>
          <p:nvPr/>
        </p:nvPicPr>
        <p:blipFill>
          <a:blip r:embed="rId2" cstate="print"/>
          <a:srcRect/>
          <a:stretch>
            <a:fillRect/>
          </a:stretch>
        </p:blipFill>
        <p:spPr bwMode="auto">
          <a:xfrm>
            <a:off x="1043608" y="1124744"/>
            <a:ext cx="7056783"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404664"/>
            <a:ext cx="8229600" cy="1080120"/>
          </a:xfrm>
          <a:solidFill>
            <a:schemeClr val="bg2"/>
          </a:solidFill>
        </p:spPr>
        <p:txBody>
          <a:bodyPr>
            <a:normAutofit/>
          </a:bodyPr>
          <a:lstStyle/>
          <a:p>
            <a:pPr algn="ctr" eaLnBrk="1" hangingPunct="1"/>
            <a:r>
              <a:rPr lang="fr-FR" sz="2800" dirty="0" smtClean="0"/>
              <a:t>Projeter de l’eau derrière soi </a:t>
            </a:r>
            <a:endParaRPr lang="fr-FR" sz="2800" b="0" dirty="0" smtClean="0">
              <a:effectLst/>
            </a:endParaRPr>
          </a:p>
        </p:txBody>
      </p:sp>
      <p:sp>
        <p:nvSpPr>
          <p:cNvPr id="35843" name="Rectangle 3"/>
          <p:cNvSpPr>
            <a:spLocks noGrp="1" noRot="1" noChangeArrowheads="1"/>
          </p:cNvSpPr>
          <p:nvPr>
            <p:ph idx="1"/>
          </p:nvPr>
        </p:nvSpPr>
        <p:spPr>
          <a:xfrm>
            <a:off x="838200" y="1905000"/>
            <a:ext cx="3589784" cy="4191000"/>
          </a:xfrm>
          <a:solidFill>
            <a:schemeClr val="bg2"/>
          </a:solidFill>
        </p:spPr>
        <p:txBody>
          <a:bodyPr>
            <a:normAutofit lnSpcReduction="10000"/>
          </a:bodyPr>
          <a:lstStyle/>
          <a:p>
            <a:pPr eaLnBrk="1" hangingPunct="1">
              <a:lnSpc>
                <a:spcPct val="90000"/>
              </a:lnSpc>
              <a:defRPr/>
            </a:pPr>
            <a:r>
              <a:rPr lang="fr-FR" dirty="0" smtClean="0"/>
              <a:t>Une action à construire, à développer,</a:t>
            </a:r>
          </a:p>
          <a:p>
            <a:pPr eaLnBrk="1" hangingPunct="1">
              <a:lnSpc>
                <a:spcPct val="90000"/>
              </a:lnSpc>
              <a:defRPr/>
            </a:pPr>
            <a:r>
              <a:rPr lang="fr-FR" dirty="0" smtClean="0"/>
              <a:t>En variant les expériences </a:t>
            </a:r>
            <a:r>
              <a:rPr lang="fr-FR" b="1" dirty="0" smtClean="0"/>
              <a:t>pour percevoir </a:t>
            </a:r>
            <a:r>
              <a:rPr lang="fr-FR" dirty="0" smtClean="0"/>
              <a:t>:</a:t>
            </a:r>
          </a:p>
          <a:p>
            <a:pPr eaLnBrk="1" hangingPunct="1">
              <a:lnSpc>
                <a:spcPct val="90000"/>
              </a:lnSpc>
              <a:defRPr/>
            </a:pPr>
            <a:r>
              <a:rPr lang="fr-FR" b="1" dirty="0" smtClean="0"/>
              <a:t>Direction</a:t>
            </a:r>
          </a:p>
          <a:p>
            <a:pPr eaLnBrk="1" hangingPunct="1">
              <a:lnSpc>
                <a:spcPct val="90000"/>
              </a:lnSpc>
              <a:defRPr/>
            </a:pPr>
            <a:r>
              <a:rPr lang="fr-FR" b="1" dirty="0" smtClean="0"/>
              <a:t>Quantité</a:t>
            </a:r>
          </a:p>
          <a:p>
            <a:pPr eaLnBrk="1" hangingPunct="1">
              <a:lnSpc>
                <a:spcPct val="90000"/>
              </a:lnSpc>
              <a:defRPr/>
            </a:pPr>
            <a:r>
              <a:rPr lang="fr-FR" b="1" dirty="0" smtClean="0"/>
              <a:t>Surface utilisée</a:t>
            </a:r>
            <a:r>
              <a:rPr lang="fr-FR" dirty="0" smtClean="0"/>
              <a:t>…</a:t>
            </a:r>
          </a:p>
        </p:txBody>
      </p:sp>
      <p:pic>
        <p:nvPicPr>
          <p:cNvPr id="33796" name="Picture 4" descr="poussavatbras"/>
          <p:cNvPicPr>
            <a:picLocks noChangeAspect="1" noChangeArrowheads="1"/>
          </p:cNvPicPr>
          <p:nvPr/>
        </p:nvPicPr>
        <p:blipFill>
          <a:blip r:embed="rId3" cstate="print"/>
          <a:srcRect/>
          <a:stretch>
            <a:fillRect/>
          </a:stretch>
        </p:blipFill>
        <p:spPr bwMode="auto">
          <a:xfrm>
            <a:off x="4572000" y="2435225"/>
            <a:ext cx="4273550" cy="3427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solidFill>
            <a:schemeClr val="accent3">
              <a:lumMod val="60000"/>
              <a:lumOff val="40000"/>
            </a:schemeClr>
          </a:solidFill>
        </p:spPr>
        <p:txBody>
          <a:bodyPr/>
          <a:lstStyle/>
          <a:p>
            <a:pPr algn="ctr" eaLnBrk="1" hangingPunct="1">
              <a:defRPr/>
            </a:pPr>
            <a:r>
              <a:rPr lang="fr-FR" sz="2400" b="0" dirty="0" smtClean="0"/>
              <a:t>Expérience de </a:t>
            </a:r>
            <a:r>
              <a:rPr lang="fr-FR" sz="2400" b="0" dirty="0" err="1" smtClean="0"/>
              <a:t>Held</a:t>
            </a:r>
            <a:r>
              <a:rPr lang="fr-FR" sz="2400" b="0" dirty="0" smtClean="0"/>
              <a:t> et Hein, (1963)</a:t>
            </a:r>
            <a:r>
              <a:rPr lang="fr-FR" sz="2400" dirty="0" smtClean="0"/>
              <a:t> </a:t>
            </a:r>
            <a:br>
              <a:rPr lang="fr-FR" sz="2400" dirty="0" smtClean="0"/>
            </a:br>
            <a:r>
              <a:rPr lang="fr-FR" sz="2400" dirty="0" smtClean="0"/>
              <a:t>citée par J. Paillard</a:t>
            </a:r>
          </a:p>
        </p:txBody>
      </p:sp>
      <p:pic>
        <p:nvPicPr>
          <p:cNvPr id="17411" name="Picture 4" descr="Chatons"/>
          <p:cNvPicPr>
            <a:picLocks noChangeAspect="1" noChangeArrowheads="1"/>
          </p:cNvPicPr>
          <p:nvPr/>
        </p:nvPicPr>
        <p:blipFill>
          <a:blip r:embed="rId2" cstate="print"/>
          <a:srcRect/>
          <a:stretch>
            <a:fillRect/>
          </a:stretch>
        </p:blipFill>
        <p:spPr bwMode="auto">
          <a:xfrm>
            <a:off x="1258888" y="1700213"/>
            <a:ext cx="6624637" cy="4389437"/>
          </a:xfrm>
          <a:prstGeom prst="rect">
            <a:avLst/>
          </a:prstGeom>
          <a:solidFill>
            <a:schemeClr val="accent3"/>
          </a:solid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5818658"/>
          </a:xfrm>
          <a:solidFill>
            <a:schemeClr val="bg1">
              <a:lumMod val="95000"/>
            </a:schemeClr>
          </a:solidFill>
        </p:spPr>
        <p:txBody>
          <a:bodyPr>
            <a:normAutofit/>
          </a:bodyPr>
          <a:lstStyle/>
          <a:p>
            <a:r>
              <a:rPr lang="fr-FR" sz="2400" b="1" dirty="0" smtClean="0"/>
              <a:t> </a:t>
            </a:r>
            <a:r>
              <a:rPr lang="fr-FR" sz="2400" dirty="0" smtClean="0"/>
              <a:t/>
            </a:r>
            <a:br>
              <a:rPr lang="fr-FR" sz="2400" dirty="0" smtClean="0"/>
            </a:br>
            <a:r>
              <a:rPr lang="fr-FR" sz="2400" b="1" dirty="0" smtClean="0"/>
              <a:t>Projeter de l’eau en étant debout au petit bain </a:t>
            </a:r>
            <a:br>
              <a:rPr lang="fr-FR" sz="2400" b="1" dirty="0" smtClean="0"/>
            </a:br>
            <a:r>
              <a:rPr lang="fr-FR" sz="2400" dirty="0" smtClean="0"/>
              <a:t>Une action est sollicitée : </a:t>
            </a:r>
            <a:r>
              <a:rPr lang="fr-FR" sz="2400" b="1" dirty="0" smtClean="0"/>
              <a:t>projeter de l’eau dans une direction. </a:t>
            </a:r>
            <a:r>
              <a:rPr lang="fr-FR" sz="2400" dirty="0" smtClean="0"/>
              <a:t/>
            </a:r>
            <a:br>
              <a:rPr lang="fr-FR" sz="2400" dirty="0" smtClean="0"/>
            </a:br>
            <a:r>
              <a:rPr lang="fr-FR" sz="2400" dirty="0" smtClean="0"/>
              <a:t>L’idée sous jacente est qu’une action se développe, se constitue se différencie à partir d’un schème d’action en s’exerçant sur des objets dans des situations ou des milieux différents. </a:t>
            </a:r>
            <a:br>
              <a:rPr lang="fr-FR" sz="2400" dirty="0" smtClean="0"/>
            </a:br>
            <a:r>
              <a:rPr lang="fr-FR" sz="2400" dirty="0" smtClean="0"/>
              <a:t>On peut différencier cette action en proposant des buts et des situations différentes : projeter un peu d’eau très loin, projeter beaucoup d’eau mais moins loin. C’est ensuite la direction de projection qu’il faudra différencier : projeter beaucoup d’eau vers le haut en l’air ou vers l’arrière  dans  l’eau. </a:t>
            </a:r>
            <a:br>
              <a:rPr lang="fr-FR" sz="2400" dirty="0" smtClean="0"/>
            </a:br>
            <a:r>
              <a:rPr lang="fr-FR" sz="2400" dirty="0" smtClean="0"/>
              <a:t>Ces expériences ont en commun avec la nage l’action de projeter une masse d’eau dans une direction précise.</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404664"/>
            <a:ext cx="8229600" cy="792088"/>
          </a:xfrm>
          <a:solidFill>
            <a:schemeClr val="bg2"/>
          </a:solidFill>
        </p:spPr>
        <p:txBody>
          <a:bodyPr>
            <a:normAutofit/>
          </a:bodyPr>
          <a:lstStyle/>
          <a:p>
            <a:pPr algn="ctr" eaLnBrk="1" hangingPunct="1"/>
            <a:r>
              <a:rPr lang="fr-FR" sz="2800" b="0" dirty="0" smtClean="0">
                <a:effectLst/>
              </a:rPr>
              <a:t>L’action de ramper. Un schème à ressentir</a:t>
            </a:r>
          </a:p>
        </p:txBody>
      </p:sp>
      <p:sp>
        <p:nvSpPr>
          <p:cNvPr id="37891" name="Rectangle 3"/>
          <p:cNvSpPr>
            <a:spLocks noGrp="1" noRot="1" noChangeArrowheads="1"/>
          </p:cNvSpPr>
          <p:nvPr>
            <p:ph idx="1"/>
          </p:nvPr>
        </p:nvSpPr>
        <p:spPr>
          <a:xfrm>
            <a:off x="611188" y="1916832"/>
            <a:ext cx="3446462" cy="3888432"/>
          </a:xfrm>
          <a:solidFill>
            <a:schemeClr val="bg2"/>
          </a:solidFill>
        </p:spPr>
        <p:txBody>
          <a:bodyPr/>
          <a:lstStyle/>
          <a:p>
            <a:pPr eaLnBrk="1" hangingPunct="1">
              <a:lnSpc>
                <a:spcPct val="90000"/>
              </a:lnSpc>
              <a:defRPr/>
            </a:pPr>
            <a:r>
              <a:rPr lang="fr-FR" sz="2400" dirty="0" smtClean="0"/>
              <a:t>Dans cette situation il est possible de tracter le corps à partir d’appuis alternatifs des coudes au sol,</a:t>
            </a:r>
          </a:p>
          <a:p>
            <a:pPr eaLnBrk="1" hangingPunct="1">
              <a:lnSpc>
                <a:spcPct val="90000"/>
              </a:lnSpc>
              <a:defRPr/>
            </a:pPr>
            <a:r>
              <a:rPr lang="fr-FR" sz="2400" dirty="0" smtClean="0"/>
              <a:t>La force de traction doit être supérieure aux forces de frottement </a:t>
            </a:r>
          </a:p>
        </p:txBody>
      </p:sp>
      <p:pic>
        <p:nvPicPr>
          <p:cNvPr id="35844" name="Picture 4" descr="ramper"/>
          <p:cNvPicPr>
            <a:picLocks noChangeAspect="1" noChangeArrowheads="1"/>
          </p:cNvPicPr>
          <p:nvPr/>
        </p:nvPicPr>
        <p:blipFill>
          <a:blip r:embed="rId3" cstate="print"/>
          <a:srcRect/>
          <a:stretch>
            <a:fillRect/>
          </a:stretch>
        </p:blipFill>
        <p:spPr bwMode="auto">
          <a:xfrm>
            <a:off x="4572000" y="2233613"/>
            <a:ext cx="4344988" cy="348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034682"/>
          </a:xfrm>
          <a:solidFill>
            <a:schemeClr val="bg1">
              <a:lumMod val="95000"/>
            </a:schemeClr>
          </a:solidFill>
        </p:spPr>
        <p:txBody>
          <a:bodyPr>
            <a:normAutofit/>
          </a:bodyPr>
          <a:lstStyle/>
          <a:p>
            <a:r>
              <a:rPr lang="fr-FR" sz="2400" dirty="0" smtClean="0"/>
              <a:t/>
            </a:r>
            <a:br>
              <a:rPr lang="fr-FR" sz="2400" dirty="0" smtClean="0"/>
            </a:br>
            <a:r>
              <a:rPr lang="fr-FR" sz="2400" b="1" dirty="0" smtClean="0"/>
              <a:t>Ramper sur un tapis </a:t>
            </a:r>
            <a:br>
              <a:rPr lang="fr-FR" sz="2400" b="1" dirty="0" smtClean="0"/>
            </a:br>
            <a:r>
              <a:rPr lang="fr-FR" sz="2400" dirty="0" smtClean="0"/>
              <a:t>La contrainte de ramper sur un tapis en laissant traîner les pieds et en avançant par grandes coudées impose d’élever une épaule au-dessus de l’autre pour pouvoir aller chercher un nouvel appui au sol loin devant. </a:t>
            </a:r>
            <a:br>
              <a:rPr lang="fr-FR" sz="2400" dirty="0" smtClean="0"/>
            </a:br>
            <a:r>
              <a:rPr lang="fr-FR" sz="2400" dirty="0" smtClean="0"/>
              <a:t>C’est une action de même nature qui est sollicitée dans la nage crawl.</a:t>
            </a:r>
            <a:br>
              <a:rPr lang="fr-FR" sz="2400" dirty="0" smtClean="0"/>
            </a:br>
            <a:endParaRPr lang="fr-F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endParaRPr lang="fr-FR" dirty="0" smtClean="0"/>
          </a:p>
        </p:txBody>
      </p:sp>
      <p:sp>
        <p:nvSpPr>
          <p:cNvPr id="36867" name="Rectangle 3"/>
          <p:cNvSpPr>
            <a:spLocks noGrp="1" noRot="1" noChangeArrowheads="1"/>
          </p:cNvSpPr>
          <p:nvPr>
            <p:ph idx="1"/>
          </p:nvPr>
        </p:nvSpPr>
        <p:spPr>
          <a:xfrm>
            <a:off x="250825" y="260648"/>
            <a:ext cx="3889375" cy="6263977"/>
          </a:xfrm>
          <a:solidFill>
            <a:schemeClr val="bg2"/>
          </a:solidFill>
        </p:spPr>
        <p:txBody>
          <a:bodyPr/>
          <a:lstStyle/>
          <a:p>
            <a:pPr eaLnBrk="1" hangingPunct="1">
              <a:lnSpc>
                <a:spcPct val="90000"/>
              </a:lnSpc>
              <a:defRPr/>
            </a:pPr>
            <a:r>
              <a:rPr lang="fr-FR" sz="2800" dirty="0" smtClean="0"/>
              <a:t>Étendre un élastique n’est possible que par </a:t>
            </a:r>
            <a:r>
              <a:rPr lang="fr-FR" sz="2800" b="1" dirty="0" smtClean="0"/>
              <a:t>la mise en jeu de force croissante </a:t>
            </a:r>
            <a:r>
              <a:rPr lang="fr-FR" sz="2800" dirty="0" smtClean="0"/>
              <a:t>(parce que la résistance de l’élastique croît en raison de son allongement)</a:t>
            </a:r>
          </a:p>
          <a:p>
            <a:pPr eaLnBrk="1" hangingPunct="1">
              <a:lnSpc>
                <a:spcPct val="90000"/>
              </a:lnSpc>
              <a:defRPr/>
            </a:pPr>
            <a:r>
              <a:rPr lang="fr-FR" sz="2800" b="1" dirty="0" smtClean="0"/>
              <a:t>La non déformation et la </a:t>
            </a:r>
            <a:r>
              <a:rPr lang="fr-FR" sz="2800" b="1" dirty="0" err="1" smtClean="0"/>
              <a:t>verticalisation</a:t>
            </a:r>
            <a:r>
              <a:rPr lang="fr-FR" sz="2800" b="1" dirty="0" smtClean="0"/>
              <a:t> de l’ensemble avant bras main sont recherchés </a:t>
            </a:r>
          </a:p>
          <a:p>
            <a:pPr eaLnBrk="1" hangingPunct="1">
              <a:lnSpc>
                <a:spcPct val="90000"/>
              </a:lnSpc>
              <a:defRPr/>
            </a:pPr>
            <a:endParaRPr lang="fr-FR" sz="2800" dirty="0" smtClean="0"/>
          </a:p>
        </p:txBody>
      </p:sp>
      <p:pic>
        <p:nvPicPr>
          <p:cNvPr id="34820" name="Picture 4" descr="coudeélastique 1"/>
          <p:cNvPicPr>
            <a:picLocks noChangeAspect="1" noChangeArrowheads="1"/>
          </p:cNvPicPr>
          <p:nvPr/>
        </p:nvPicPr>
        <p:blipFill>
          <a:blip r:embed="rId3" cstate="print"/>
          <a:srcRect/>
          <a:stretch>
            <a:fillRect/>
          </a:stretch>
        </p:blipFill>
        <p:spPr bwMode="auto">
          <a:xfrm>
            <a:off x="4572000" y="188913"/>
            <a:ext cx="4344988" cy="3484562"/>
          </a:xfrm>
          <a:prstGeom prst="rect">
            <a:avLst/>
          </a:prstGeom>
          <a:noFill/>
          <a:ln w="9525">
            <a:noFill/>
            <a:miter lim="800000"/>
            <a:headEnd/>
            <a:tailEnd/>
          </a:ln>
        </p:spPr>
      </p:pic>
      <p:pic>
        <p:nvPicPr>
          <p:cNvPr id="34821" name="Picture 5" descr="coudeélastique 3"/>
          <p:cNvPicPr>
            <a:picLocks noChangeAspect="1" noChangeArrowheads="1"/>
          </p:cNvPicPr>
          <p:nvPr/>
        </p:nvPicPr>
        <p:blipFill>
          <a:blip r:embed="rId4" cstate="print"/>
          <a:srcRect/>
          <a:stretch>
            <a:fillRect/>
          </a:stretch>
        </p:blipFill>
        <p:spPr bwMode="auto">
          <a:xfrm>
            <a:off x="4572000" y="3373438"/>
            <a:ext cx="4344988" cy="3484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250706"/>
          </a:xfrm>
          <a:solidFill>
            <a:schemeClr val="bg1">
              <a:lumMod val="95000"/>
            </a:schemeClr>
          </a:solidFill>
        </p:spPr>
        <p:txBody>
          <a:bodyPr>
            <a:normAutofit/>
          </a:bodyPr>
          <a:lstStyle/>
          <a:p>
            <a:r>
              <a:rPr lang="fr-FR" sz="2400" b="1" dirty="0" smtClean="0"/>
              <a:t>Tirer un élastique en conservant une posture </a:t>
            </a:r>
            <a:r>
              <a:rPr lang="fr-FR" sz="2400" b="1" dirty="0" err="1" smtClean="0"/>
              <a:t>verticalisée</a:t>
            </a:r>
            <a:r>
              <a:rPr lang="fr-FR" sz="2400" b="1" dirty="0" smtClean="0"/>
              <a:t> de l’avant bras </a:t>
            </a:r>
            <a:r>
              <a:rPr lang="fr-FR" sz="2400" dirty="0" smtClean="0"/>
              <a:t>sans se déformer au niveau des articulations (carpes/métacarpes, poignet, coude) suppose de les fixer par des contractions musculaires isométriques. </a:t>
            </a:r>
            <a:br>
              <a:rPr lang="fr-FR" sz="2400" dirty="0" smtClean="0"/>
            </a:br>
            <a:r>
              <a:rPr lang="fr-FR" sz="2400" dirty="0" smtClean="0"/>
              <a:t>Etirer un élastique en l’allongeant permet de rencontrer des résistances croissantes au cours de l’action, pour parvenir à l’étirer complètement la nageuse devra mobiliser des forces croissantes. </a:t>
            </a:r>
            <a:br>
              <a:rPr lang="fr-FR" sz="2400" dirty="0" smtClean="0"/>
            </a:br>
            <a:r>
              <a:rPr lang="fr-FR" sz="2400" dirty="0" smtClean="0"/>
              <a:t>Pour construire un appui résistant dans l’eau, la nageuse développe une force croissante qui lui fait rencontrer une résistance croissante ce qui lui permet d’accélérer le mouvement de « sa rame ».</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188913"/>
            <a:ext cx="8229600" cy="2159967"/>
          </a:xfrm>
          <a:solidFill>
            <a:schemeClr val="bg1">
              <a:lumMod val="95000"/>
            </a:schemeClr>
          </a:solidFill>
        </p:spPr>
        <p:txBody>
          <a:bodyPr>
            <a:normAutofit fontScale="90000"/>
          </a:bodyPr>
          <a:lstStyle/>
          <a:p>
            <a:pPr>
              <a:defRPr/>
            </a:pPr>
            <a:r>
              <a:rPr lang="fr-FR" sz="2000" dirty="0" smtClean="0">
                <a:latin typeface="+mn-lt"/>
              </a:rPr>
              <a:t/>
            </a:r>
            <a:br>
              <a:rPr lang="fr-FR" sz="2000" dirty="0" smtClean="0">
                <a:latin typeface="+mn-lt"/>
              </a:rPr>
            </a:br>
            <a:r>
              <a:rPr lang="fr-FR" sz="2000" dirty="0" smtClean="0">
                <a:latin typeface="+mn-lt"/>
              </a:rPr>
              <a:t/>
            </a:r>
            <a:br>
              <a:rPr lang="fr-FR" sz="2000" dirty="0" smtClean="0">
                <a:latin typeface="+mn-lt"/>
              </a:rPr>
            </a:br>
            <a:r>
              <a:rPr lang="fr-FR" sz="2000" dirty="0" smtClean="0">
                <a:latin typeface="+mn-lt"/>
              </a:rPr>
              <a:t>Le contact de la face interne des pieds et des jambes contre le mur offre </a:t>
            </a:r>
            <a:r>
              <a:rPr lang="fr-FR" sz="2000" b="1" dirty="0" smtClean="0">
                <a:latin typeface="+mn-lt"/>
              </a:rPr>
              <a:t>une</a:t>
            </a:r>
            <a:r>
              <a:rPr lang="fr-FR" sz="2000" dirty="0" smtClean="0">
                <a:latin typeface="+mn-lt"/>
              </a:rPr>
              <a:t> </a:t>
            </a:r>
            <a:r>
              <a:rPr lang="fr-FR" sz="2000" b="1" dirty="0" smtClean="0">
                <a:latin typeface="+mn-lt"/>
              </a:rPr>
              <a:t>information tactile et kinesthésique </a:t>
            </a:r>
            <a:r>
              <a:rPr lang="fr-FR" sz="2000" dirty="0" smtClean="0">
                <a:latin typeface="+mn-lt"/>
              </a:rPr>
              <a:t>que le nageur s’efforcera de retrouver , sensitivement en situation de nage.  </a:t>
            </a:r>
            <a:br>
              <a:rPr lang="fr-FR" sz="2000" dirty="0" smtClean="0">
                <a:latin typeface="+mn-lt"/>
              </a:rPr>
            </a:br>
            <a:r>
              <a:rPr lang="fr-FR" sz="2000" b="0" dirty="0" smtClean="0">
                <a:latin typeface="+mn-lt"/>
              </a:rPr>
              <a:t>Un autre avantage de cette situation est de pouvoir exécuter une poussée contre un appui entraînant un déplacement du corps dans la direction assimilable à celle de la nage. </a:t>
            </a:r>
            <a:r>
              <a:rPr lang="fr-FR" dirty="0" smtClean="0"/>
              <a:t/>
            </a:r>
            <a:br>
              <a:rPr lang="fr-FR" dirty="0" smtClean="0"/>
            </a:br>
            <a:endParaRPr lang="fr-FR" dirty="0"/>
          </a:p>
        </p:txBody>
      </p:sp>
      <p:pic>
        <p:nvPicPr>
          <p:cNvPr id="1026" name="Picture 2"/>
          <p:cNvPicPr>
            <a:picLocks noGrp="1" noChangeAspect="1" noChangeArrowheads="1"/>
          </p:cNvPicPr>
          <p:nvPr>
            <p:ph idx="1"/>
          </p:nvPr>
        </p:nvPicPr>
        <p:blipFill>
          <a:blip r:embed="rId2" cstate="print"/>
          <a:stretch>
            <a:fillRect/>
          </a:stretch>
        </p:blipFill>
        <p:spPr bwMode="auto">
          <a:xfrm>
            <a:off x="971600" y="2564903"/>
            <a:ext cx="6912768" cy="381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a:solidFill>
            <a:schemeClr val="accent3">
              <a:lumMod val="40000"/>
              <a:lumOff val="60000"/>
            </a:schemeClr>
          </a:solidFill>
        </p:spPr>
        <p:txBody>
          <a:bodyPr>
            <a:normAutofit/>
          </a:bodyPr>
          <a:lstStyle/>
          <a:p>
            <a:r>
              <a:rPr lang="fr-FR" sz="2800" dirty="0" smtClean="0"/>
              <a:t>La natation une nouvelle locomotion qui se construit à partir et aux dépens de la locomotion terrestre</a:t>
            </a:r>
            <a:endParaRPr lang="fr-FR" sz="2800" dirty="0"/>
          </a:p>
        </p:txBody>
      </p:sp>
      <p:sp>
        <p:nvSpPr>
          <p:cNvPr id="3" name="Espace réservé du contenu 2"/>
          <p:cNvSpPr>
            <a:spLocks noGrp="1"/>
          </p:cNvSpPr>
          <p:nvPr>
            <p:ph idx="1"/>
          </p:nvPr>
        </p:nvSpPr>
        <p:spPr>
          <a:xfrm>
            <a:off x="457200" y="2564904"/>
            <a:ext cx="8229600" cy="3561259"/>
          </a:xfrm>
        </p:spPr>
        <p:txBody>
          <a:bodyPr/>
          <a:lstStyle/>
          <a:p>
            <a:pPr>
              <a:buNone/>
            </a:pPr>
            <a:r>
              <a:rPr lang="fr-FR" dirty="0" smtClean="0"/>
              <a:t>    </a:t>
            </a:r>
            <a:r>
              <a:rPr lang="fr-FR" sz="2400" dirty="0" smtClean="0"/>
              <a:t>L’apprentissage </a:t>
            </a:r>
            <a:r>
              <a:rPr lang="fr-FR" sz="2400" b="1" dirty="0" smtClean="0"/>
              <a:t>s’opère à partir d’une structure de fonctionnement déjà existante</a:t>
            </a:r>
            <a:r>
              <a:rPr lang="fr-FR" sz="2400" dirty="0" smtClean="0"/>
              <a:t> et opérante mais qui possède ses limites de validité … mais </a:t>
            </a:r>
            <a:r>
              <a:rPr lang="fr-FR" sz="2400" b="1" dirty="0" smtClean="0"/>
              <a:t>aussi aux dépens de cette structure</a:t>
            </a:r>
            <a:r>
              <a:rPr lang="fr-FR" sz="2400" dirty="0" smtClean="0"/>
              <a:t> qui apparaît comme un obstacle qu’il va falloir dépasser. </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solidFill>
            <a:schemeClr val="accent3">
              <a:lumMod val="60000"/>
              <a:lumOff val="40000"/>
            </a:schemeClr>
          </a:solidFill>
        </p:spPr>
        <p:txBody>
          <a:bodyPr/>
          <a:lstStyle/>
          <a:p>
            <a:pPr algn="ctr" eaLnBrk="1" hangingPunct="1">
              <a:defRPr/>
            </a:pPr>
            <a:r>
              <a:rPr lang="fr-FR" sz="3200" b="0" dirty="0" smtClean="0">
                <a:effectLst/>
              </a:rPr>
              <a:t>Expérience </a:t>
            </a:r>
            <a:r>
              <a:rPr lang="fr-FR" sz="3200" b="0" dirty="0" err="1" smtClean="0">
                <a:effectLst/>
              </a:rPr>
              <a:t>Held</a:t>
            </a:r>
            <a:r>
              <a:rPr lang="fr-FR" sz="3200" b="0" dirty="0" smtClean="0">
                <a:effectLst/>
              </a:rPr>
              <a:t> et Hein</a:t>
            </a:r>
            <a:r>
              <a:rPr lang="fr-FR" dirty="0" smtClean="0"/>
              <a:t> </a:t>
            </a:r>
          </a:p>
        </p:txBody>
      </p:sp>
      <p:sp>
        <p:nvSpPr>
          <p:cNvPr id="25603" name="Rectangle 3"/>
          <p:cNvSpPr>
            <a:spLocks noGrp="1" noRot="1" noChangeArrowheads="1"/>
          </p:cNvSpPr>
          <p:nvPr>
            <p:ph type="body" idx="1"/>
          </p:nvPr>
        </p:nvSpPr>
        <p:spPr/>
        <p:txBody>
          <a:bodyPr/>
          <a:lstStyle/>
          <a:p>
            <a:pPr eaLnBrk="1" hangingPunct="1">
              <a:defRPr/>
            </a:pPr>
            <a:r>
              <a:rPr lang="fr-FR" smtClean="0"/>
              <a:t>2 chatons élevés depuis leur naissance en obscurité totale</a:t>
            </a:r>
          </a:p>
          <a:p>
            <a:pPr eaLnBrk="1" hangingPunct="1">
              <a:defRPr/>
            </a:pPr>
            <a:r>
              <a:rPr lang="fr-FR" smtClean="0"/>
              <a:t>Soumis à une expérience visuelle identique associée</a:t>
            </a:r>
          </a:p>
          <a:p>
            <a:pPr eaLnBrk="1" hangingPunct="1">
              <a:defRPr/>
            </a:pPr>
            <a:r>
              <a:rPr lang="fr-FR" smtClean="0"/>
              <a:t>pour l’un d’eux à une exploration active de son environnement</a:t>
            </a:r>
          </a:p>
          <a:p>
            <a:pPr eaLnBrk="1" hangingPunct="1">
              <a:defRPr/>
            </a:pPr>
            <a:r>
              <a:rPr lang="fr-FR" smtClean="0"/>
              <a:t>chez l’autre à un transport passif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404813"/>
            <a:ext cx="8385175" cy="936625"/>
          </a:xfrm>
          <a:solidFill>
            <a:schemeClr val="accent3">
              <a:lumMod val="60000"/>
              <a:lumOff val="40000"/>
            </a:schemeClr>
          </a:solidFill>
        </p:spPr>
        <p:txBody>
          <a:bodyPr/>
          <a:lstStyle/>
          <a:p>
            <a:pPr algn="ctr" eaLnBrk="1" hangingPunct="1"/>
            <a:r>
              <a:rPr lang="fr-FR" sz="3200" b="0" dirty="0" smtClean="0">
                <a:effectLst/>
              </a:rPr>
              <a:t>Expérience </a:t>
            </a:r>
            <a:r>
              <a:rPr lang="fr-FR" sz="3200" b="0" dirty="0" err="1" smtClean="0">
                <a:effectLst/>
              </a:rPr>
              <a:t>Held</a:t>
            </a:r>
            <a:r>
              <a:rPr lang="fr-FR" sz="3200" b="0" dirty="0" smtClean="0">
                <a:effectLst/>
              </a:rPr>
              <a:t> et Hein</a:t>
            </a:r>
          </a:p>
        </p:txBody>
      </p:sp>
      <p:sp>
        <p:nvSpPr>
          <p:cNvPr id="26627" name="Rectangle 3"/>
          <p:cNvSpPr>
            <a:spLocks noGrp="1" noRot="1" noChangeArrowheads="1"/>
          </p:cNvSpPr>
          <p:nvPr>
            <p:ph type="body" idx="1"/>
          </p:nvPr>
        </p:nvSpPr>
        <p:spPr/>
        <p:txBody>
          <a:bodyPr/>
          <a:lstStyle/>
          <a:p>
            <a:pPr eaLnBrk="1" hangingPunct="1">
              <a:defRPr/>
            </a:pPr>
            <a:r>
              <a:rPr lang="fr-FR" smtClean="0"/>
              <a:t>Même quantité et qualité d’information visuelle</a:t>
            </a:r>
          </a:p>
          <a:p>
            <a:pPr eaLnBrk="1" hangingPunct="1">
              <a:defRPr/>
            </a:pPr>
            <a:r>
              <a:rPr lang="fr-FR" smtClean="0"/>
              <a:t>Pour l’un information collectée activement par le chaton auteur de ses déplacements</a:t>
            </a:r>
          </a:p>
          <a:p>
            <a:pPr eaLnBrk="1" hangingPunct="1">
              <a:defRPr/>
            </a:pPr>
            <a:r>
              <a:rPr lang="fr-FR" smtClean="0"/>
              <a:t>Pour l’autre qui est transporté, information acquise passivement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solidFill>
            <a:schemeClr val="accent3">
              <a:lumMod val="60000"/>
              <a:lumOff val="40000"/>
            </a:schemeClr>
          </a:solidFill>
        </p:spPr>
        <p:txBody>
          <a:bodyPr/>
          <a:lstStyle/>
          <a:p>
            <a:pPr algn="ctr" eaLnBrk="1" hangingPunct="1">
              <a:defRPr/>
            </a:pPr>
            <a:r>
              <a:rPr lang="fr-FR" dirty="0" smtClean="0"/>
              <a:t>Résultats</a:t>
            </a:r>
          </a:p>
        </p:txBody>
      </p:sp>
      <p:sp>
        <p:nvSpPr>
          <p:cNvPr id="27651" name="Rectangle 3"/>
          <p:cNvSpPr>
            <a:spLocks noGrp="1" noRot="1" noChangeArrowheads="1"/>
          </p:cNvSpPr>
          <p:nvPr>
            <p:ph type="body" idx="1"/>
          </p:nvPr>
        </p:nvSpPr>
        <p:spPr/>
        <p:txBody>
          <a:bodyPr/>
          <a:lstStyle/>
          <a:p>
            <a:pPr eaLnBrk="1" hangingPunct="1">
              <a:lnSpc>
                <a:spcPct val="90000"/>
              </a:lnSpc>
              <a:defRPr/>
            </a:pPr>
            <a:r>
              <a:rPr lang="fr-FR" smtClean="0"/>
              <a:t>Le chaton actif présentera par la suite un comportement visuo moteur normal</a:t>
            </a:r>
          </a:p>
          <a:p>
            <a:pPr eaLnBrk="1" hangingPunct="1">
              <a:lnSpc>
                <a:spcPct val="90000"/>
              </a:lnSpc>
              <a:defRPr/>
            </a:pPr>
            <a:r>
              <a:rPr lang="fr-FR" smtClean="0"/>
              <a:t>L’autre se comporte curieusement comme un chat aveugle, butant dans les obstacles, tombant à l’extrémité de la table ; il est incapable de diriger correctement le mouvement de ses pattes pour les poser sur un support solide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solidFill>
            <a:schemeClr val="accent3">
              <a:lumMod val="60000"/>
              <a:lumOff val="40000"/>
            </a:schemeClr>
          </a:solidFill>
        </p:spPr>
        <p:txBody>
          <a:bodyPr/>
          <a:lstStyle/>
          <a:p>
            <a:pPr algn="ctr" eaLnBrk="1" hangingPunct="1">
              <a:defRPr/>
            </a:pPr>
            <a:r>
              <a:rPr lang="fr-FR" dirty="0" smtClean="0"/>
              <a:t>Interprétation</a:t>
            </a:r>
          </a:p>
        </p:txBody>
      </p:sp>
      <p:sp>
        <p:nvSpPr>
          <p:cNvPr id="28675" name="Rectangle 3"/>
          <p:cNvSpPr>
            <a:spLocks noGrp="1" noRot="1" noChangeArrowheads="1"/>
          </p:cNvSpPr>
          <p:nvPr>
            <p:ph type="body" idx="1"/>
          </p:nvPr>
        </p:nvSpPr>
        <p:spPr/>
        <p:txBody>
          <a:bodyPr/>
          <a:lstStyle/>
          <a:p>
            <a:pPr eaLnBrk="1" hangingPunct="1">
              <a:defRPr/>
            </a:pPr>
            <a:r>
              <a:rPr lang="fr-FR" sz="2800" dirty="0" smtClean="0"/>
              <a:t>Ce chaton </a:t>
            </a:r>
            <a:r>
              <a:rPr lang="fr-FR" sz="2800" u="sng" dirty="0" smtClean="0"/>
              <a:t>est capable d’identifier</a:t>
            </a:r>
            <a:r>
              <a:rPr lang="fr-FR" sz="2800" dirty="0" smtClean="0"/>
              <a:t> les objets et les formes, il n’est pas aveugle</a:t>
            </a:r>
          </a:p>
          <a:p>
            <a:pPr eaLnBrk="1" hangingPunct="1">
              <a:defRPr/>
            </a:pPr>
            <a:r>
              <a:rPr lang="fr-FR" sz="2800" dirty="0" smtClean="0"/>
              <a:t>Il se révèle </a:t>
            </a:r>
            <a:r>
              <a:rPr lang="fr-FR" sz="2800" u="sng" dirty="0" smtClean="0"/>
              <a:t>incapable de localiser</a:t>
            </a:r>
            <a:r>
              <a:rPr lang="fr-FR" sz="2800" dirty="0" smtClean="0"/>
              <a:t> les objets dans un espace constitué</a:t>
            </a:r>
          </a:p>
          <a:p>
            <a:pPr eaLnBrk="1" hangingPunct="1">
              <a:defRPr/>
            </a:pPr>
            <a:r>
              <a:rPr lang="fr-FR" sz="2800" dirty="0" smtClean="0"/>
              <a:t>Il ne dispose pas des repères spatiaux nécessaires à l’orientation correcte de ses activités motrices</a:t>
            </a:r>
          </a:p>
          <a:p>
            <a:pPr eaLnBrk="1" hangingPunct="1">
              <a:defRPr/>
            </a:pPr>
            <a:r>
              <a:rPr lang="fr-FR" sz="2800" dirty="0" smtClean="0"/>
              <a:t>Il n’a pas constitué son « espace des lieux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11560" y="836612"/>
            <a:ext cx="8151440" cy="3096443"/>
          </a:xfrm>
        </p:spPr>
        <p:txBody>
          <a:bodyPr/>
          <a:lstStyle/>
          <a:p>
            <a:pPr algn="ctr" eaLnBrk="1" hangingPunct="1">
              <a:defRPr/>
            </a:pPr>
            <a:r>
              <a:rPr lang="fr-FR" b="1" dirty="0" smtClean="0"/>
              <a:t>PERCEVOIR  </a:t>
            </a:r>
            <a:br>
              <a:rPr lang="fr-FR" b="1" dirty="0" smtClean="0"/>
            </a:br>
            <a:r>
              <a:rPr lang="fr-FR" b="1" dirty="0" smtClean="0"/>
              <a:t/>
            </a:r>
            <a:br>
              <a:rPr lang="fr-FR" b="1" dirty="0" smtClean="0"/>
            </a:br>
            <a:r>
              <a:rPr lang="fr-FR" b="1" dirty="0" smtClean="0"/>
              <a:t>AGIR</a:t>
            </a:r>
          </a:p>
        </p:txBody>
      </p:sp>
      <p:sp>
        <p:nvSpPr>
          <p:cNvPr id="97284" name="Rectangle 4"/>
          <p:cNvSpPr>
            <a:spLocks noGrp="1" noChangeArrowheads="1"/>
          </p:cNvSpPr>
          <p:nvPr>
            <p:ph type="subTitle" idx="1"/>
          </p:nvPr>
        </p:nvSpPr>
        <p:spPr>
          <a:xfrm>
            <a:off x="533400" y="4365104"/>
            <a:ext cx="7854696" cy="1368152"/>
          </a:xfrm>
          <a:solidFill>
            <a:schemeClr val="accent3">
              <a:lumMod val="60000"/>
              <a:lumOff val="40000"/>
            </a:schemeClr>
          </a:solidFill>
        </p:spPr>
        <p:txBody>
          <a:bodyPr/>
          <a:lstStyle/>
          <a:p>
            <a:pPr algn="ctr" eaLnBrk="1" hangingPunct="1">
              <a:defRPr/>
            </a:pPr>
            <a:r>
              <a:rPr lang="fr-FR" b="1" dirty="0" smtClean="0"/>
              <a:t>    UNE PROBLEMATIQUE  CENTRALE POUR L’INTERVENTION</a:t>
            </a:r>
          </a:p>
        </p:txBody>
      </p:sp>
      <p:sp>
        <p:nvSpPr>
          <p:cNvPr id="16388" name="AutoShape 5"/>
          <p:cNvSpPr>
            <a:spLocks noChangeArrowheads="1"/>
          </p:cNvSpPr>
          <p:nvPr/>
        </p:nvSpPr>
        <p:spPr bwMode="auto">
          <a:xfrm>
            <a:off x="7308850" y="1196975"/>
            <a:ext cx="863600" cy="2592065"/>
          </a:xfrm>
          <a:prstGeom prst="curvedLeftArrow">
            <a:avLst>
              <a:gd name="adj1" fmla="val 43346"/>
              <a:gd name="adj2" fmla="val 86691"/>
              <a:gd name="adj3" fmla="val 33333"/>
            </a:avLst>
          </a:prstGeom>
          <a:solidFill>
            <a:srgbClr val="FFFF00"/>
          </a:solidFill>
          <a:ln w="9525">
            <a:solidFill>
              <a:schemeClr val="tx1"/>
            </a:solidFill>
            <a:miter lim="800000"/>
            <a:headEnd/>
            <a:tailEnd/>
          </a:ln>
        </p:spPr>
        <p:txBody>
          <a:bodyPr wrap="none" anchor="ctr"/>
          <a:lstStyle/>
          <a:p>
            <a:endParaRPr lang="fr-FR"/>
          </a:p>
        </p:txBody>
      </p:sp>
      <p:sp>
        <p:nvSpPr>
          <p:cNvPr id="16389" name="AutoShape 6"/>
          <p:cNvSpPr>
            <a:spLocks noChangeArrowheads="1"/>
          </p:cNvSpPr>
          <p:nvPr/>
        </p:nvSpPr>
        <p:spPr bwMode="auto">
          <a:xfrm rot="10587938">
            <a:off x="1495103" y="1191586"/>
            <a:ext cx="1008062" cy="2530730"/>
          </a:xfrm>
          <a:prstGeom prst="curvedLeftArrow">
            <a:avLst>
              <a:gd name="adj1" fmla="val 37134"/>
              <a:gd name="adj2" fmla="val 74268"/>
              <a:gd name="adj3" fmla="val 33333"/>
            </a:avLst>
          </a:prstGeom>
          <a:solidFill>
            <a:srgbClr val="FFFF00"/>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a:solidFill>
            <a:schemeClr val="accent3">
              <a:lumMod val="40000"/>
              <a:lumOff val="60000"/>
            </a:schemeClr>
          </a:solidFill>
        </p:spPr>
        <p:txBody>
          <a:bodyPr>
            <a:normAutofit fontScale="90000"/>
          </a:bodyPr>
          <a:lstStyle/>
          <a:p>
            <a:r>
              <a:rPr lang="fr-FR" sz="3200" dirty="0" smtClean="0"/>
              <a:t/>
            </a:r>
            <a:br>
              <a:rPr lang="fr-FR" sz="3200" dirty="0" smtClean="0"/>
            </a:br>
            <a:r>
              <a:rPr lang="fr-FR" sz="3200" dirty="0" smtClean="0"/>
              <a:t>DEVENIR NAGEUR  C’EST :</a:t>
            </a:r>
            <a:br>
              <a:rPr lang="fr-FR" sz="3200" dirty="0" smtClean="0"/>
            </a:br>
            <a:endParaRPr lang="fr-FR" sz="3200" dirty="0"/>
          </a:p>
        </p:txBody>
      </p:sp>
      <p:sp>
        <p:nvSpPr>
          <p:cNvPr id="3" name="Espace réservé du contenu 2"/>
          <p:cNvSpPr>
            <a:spLocks noGrp="1"/>
          </p:cNvSpPr>
          <p:nvPr>
            <p:ph idx="1"/>
          </p:nvPr>
        </p:nvSpPr>
        <p:spPr>
          <a:xfrm>
            <a:off x="457200" y="1772816"/>
            <a:ext cx="8229600" cy="5085184"/>
          </a:xfrm>
        </p:spPr>
        <p:txBody>
          <a:bodyPr>
            <a:normAutofit fontScale="70000" lnSpcReduction="20000"/>
          </a:bodyPr>
          <a:lstStyle/>
          <a:p>
            <a:pPr marL="533400" indent="-533400">
              <a:lnSpc>
                <a:spcPct val="90000"/>
              </a:lnSpc>
              <a:buNone/>
              <a:defRPr/>
            </a:pPr>
            <a:endParaRPr lang="fr-FR" dirty="0" smtClean="0"/>
          </a:p>
          <a:p>
            <a:pPr marL="533400" indent="-533400">
              <a:lnSpc>
                <a:spcPct val="90000"/>
              </a:lnSpc>
              <a:buNone/>
              <a:defRPr/>
            </a:pPr>
            <a:r>
              <a:rPr lang="fr-FR" b="1" dirty="0" smtClean="0"/>
              <a:t>PAR SON ACTIVITE, INTEGRER LES PROPRIETES :</a:t>
            </a:r>
          </a:p>
          <a:p>
            <a:pPr marL="533400" indent="-533400">
              <a:lnSpc>
                <a:spcPct val="90000"/>
              </a:lnSpc>
              <a:buNone/>
              <a:defRPr/>
            </a:pPr>
            <a:endParaRPr lang="fr-FR" b="1" dirty="0" smtClean="0"/>
          </a:p>
          <a:p>
            <a:pPr marL="914400" lvl="1" indent="-457200">
              <a:lnSpc>
                <a:spcPct val="90000"/>
              </a:lnSpc>
              <a:defRPr/>
            </a:pPr>
            <a:r>
              <a:rPr lang="fr-FR" b="1" dirty="0" smtClean="0"/>
              <a:t>DU NOUVEAU MILIEU</a:t>
            </a:r>
          </a:p>
          <a:p>
            <a:pPr marL="914400" lvl="1" indent="-457200">
              <a:lnSpc>
                <a:spcPct val="90000"/>
              </a:lnSpc>
              <a:buNone/>
              <a:defRPr/>
            </a:pPr>
            <a:r>
              <a:rPr lang="fr-FR" dirty="0" smtClean="0">
                <a:solidFill>
                  <a:schemeClr val="tx1">
                    <a:lumMod val="50000"/>
                    <a:lumOff val="50000"/>
                  </a:schemeClr>
                </a:solidFill>
              </a:rPr>
              <a:t>Homogénéité, absence d’appui solide, poussée d’Archimède</a:t>
            </a:r>
          </a:p>
          <a:p>
            <a:pPr marL="914400" lvl="1" indent="-457200">
              <a:lnSpc>
                <a:spcPct val="90000"/>
              </a:lnSpc>
              <a:buNone/>
              <a:defRPr/>
            </a:pPr>
            <a:endParaRPr lang="fr-FR" dirty="0" smtClean="0"/>
          </a:p>
          <a:p>
            <a:pPr marL="914400" lvl="1" indent="-457200">
              <a:lnSpc>
                <a:spcPct val="90000"/>
              </a:lnSpc>
              <a:defRPr/>
            </a:pPr>
            <a:r>
              <a:rPr lang="fr-FR" b="1" dirty="0" smtClean="0"/>
              <a:t>DE SON CORPS DANS LE NOUVEAU MILIEU </a:t>
            </a:r>
            <a:endParaRPr lang="fr-FR" dirty="0" smtClean="0">
              <a:solidFill>
                <a:schemeClr val="tx1">
                  <a:lumMod val="50000"/>
                  <a:lumOff val="50000"/>
                </a:schemeClr>
              </a:solidFill>
            </a:endParaRPr>
          </a:p>
          <a:p>
            <a:pPr marL="914400" lvl="1" indent="-457200">
              <a:lnSpc>
                <a:spcPct val="90000"/>
              </a:lnSpc>
              <a:buNone/>
              <a:defRPr/>
            </a:pPr>
            <a:r>
              <a:rPr lang="fr-FR" dirty="0" smtClean="0">
                <a:solidFill>
                  <a:schemeClr val="tx1">
                    <a:lumMod val="50000"/>
                    <a:lumOff val="50000"/>
                  </a:schemeClr>
                </a:solidFill>
              </a:rPr>
              <a:t>Les effets conjugués de la pesanteur et de la poussée d’Archimède, la flottaison</a:t>
            </a:r>
          </a:p>
          <a:p>
            <a:pPr marL="914400" lvl="1" indent="-457200">
              <a:lnSpc>
                <a:spcPct val="90000"/>
              </a:lnSpc>
              <a:buNone/>
              <a:defRPr/>
            </a:pPr>
            <a:endParaRPr lang="fr-FR" b="1" dirty="0" smtClean="0"/>
          </a:p>
          <a:p>
            <a:pPr marL="914400" lvl="1" indent="-457200">
              <a:lnSpc>
                <a:spcPct val="90000"/>
              </a:lnSpc>
              <a:defRPr/>
            </a:pPr>
            <a:r>
              <a:rPr lang="fr-FR" b="1" dirty="0" smtClean="0"/>
              <a:t>DE SES ACTIONS DANS CE MILIEU </a:t>
            </a:r>
            <a:endParaRPr lang="fr-FR" dirty="0" smtClean="0">
              <a:solidFill>
                <a:schemeClr val="tx1">
                  <a:lumMod val="50000"/>
                  <a:lumOff val="50000"/>
                </a:schemeClr>
              </a:solidFill>
            </a:endParaRPr>
          </a:p>
          <a:p>
            <a:pPr marL="914400" lvl="1" indent="-457200">
              <a:lnSpc>
                <a:spcPct val="90000"/>
              </a:lnSpc>
              <a:buNone/>
              <a:defRPr/>
            </a:pPr>
            <a:r>
              <a:rPr lang="fr-FR" dirty="0" smtClean="0">
                <a:solidFill>
                  <a:schemeClr val="tx1">
                    <a:lumMod val="50000"/>
                    <a:lumOff val="50000"/>
                  </a:schemeClr>
                </a:solidFill>
              </a:rPr>
              <a:t>Toute partie du corps émergée enfonce le corps sous la surface et toute partie immergée du corps le fait remonter  vers la surface – C’est la forme donnée au corps qui détermine son orientation (équilibre stable) </a:t>
            </a:r>
          </a:p>
          <a:p>
            <a:pPr marL="914400" lvl="1" indent="-457200">
              <a:lnSpc>
                <a:spcPct val="90000"/>
              </a:lnSpc>
              <a:buNone/>
              <a:defRPr/>
            </a:pPr>
            <a:endParaRPr lang="fr-FR" b="1" dirty="0" smtClean="0"/>
          </a:p>
          <a:p>
            <a:pPr marL="914400" lvl="1" indent="-457200">
              <a:lnSpc>
                <a:spcPct val="90000"/>
              </a:lnSpc>
              <a:buNone/>
              <a:defRPr/>
            </a:pPr>
            <a:endParaRPr lang="fr-FR" b="1" dirty="0" smtClean="0"/>
          </a:p>
          <a:p>
            <a:pPr marL="533400" indent="-533400">
              <a:lnSpc>
                <a:spcPct val="90000"/>
              </a:lnSpc>
              <a:buNone/>
              <a:defRPr/>
            </a:pPr>
            <a:r>
              <a:rPr lang="fr-FR" b="1" dirty="0" smtClean="0"/>
              <a:t>POUR MIEUX (SE) PERCEVOIR ET MIEUX AGIR</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18258"/>
          </a:xfrm>
        </p:spPr>
        <p:txBody>
          <a:bodyPr>
            <a:noAutofit/>
          </a:bodyPr>
          <a:lstStyle/>
          <a:p>
            <a:r>
              <a:rPr lang="fr-FR" sz="2400" b="1" dirty="0" smtClean="0"/>
              <a:t>Devoir se déplacer en grande profondeur va permettre de percevoir que dans l’eau on « ne tombe pas ». </a:t>
            </a:r>
            <a:br>
              <a:rPr lang="fr-FR" sz="2400" b="1" dirty="0" smtClean="0"/>
            </a:br>
            <a:r>
              <a:rPr lang="fr-FR" sz="2400" dirty="0" smtClean="0"/>
              <a:t>Une perception nouvelle à l’origine une nouvelle façon d’agir :</a:t>
            </a:r>
            <a:r>
              <a:rPr lang="fr-FR" sz="2400" b="1" dirty="0" smtClean="0"/>
              <a:t> passer d’un déplacement « en appui sur » à un déplacement en « suspension dans »</a:t>
            </a:r>
            <a:endParaRPr lang="fr-FR" sz="2400" b="1" dirty="0"/>
          </a:p>
        </p:txBody>
      </p:sp>
      <p:sp>
        <p:nvSpPr>
          <p:cNvPr id="7" name="Espace réservé du contenu 6"/>
          <p:cNvSpPr>
            <a:spLocks noGrp="1"/>
          </p:cNvSpPr>
          <p:nvPr>
            <p:ph idx="1"/>
          </p:nvPr>
        </p:nvSpPr>
        <p:spPr>
          <a:xfrm>
            <a:off x="457200" y="2132856"/>
            <a:ext cx="8229600" cy="3993307"/>
          </a:xfrm>
        </p:spPr>
        <p:txBody>
          <a:bodyPr/>
          <a:lstStyle/>
          <a:p>
            <a:endParaRPr lang="fr-FR" dirty="0" smtClean="0"/>
          </a:p>
          <a:p>
            <a:endParaRPr lang="fr-FR" dirty="0" smtClean="0"/>
          </a:p>
          <a:p>
            <a:pPr>
              <a:buNone/>
            </a:pPr>
            <a:endParaRPr lang="fr-FR" dirty="0"/>
          </a:p>
        </p:txBody>
      </p:sp>
      <p:pic>
        <p:nvPicPr>
          <p:cNvPr id="1026" name="Image 1" descr="C:\Users\Begotti\Desktop\J'apprends Ã  nager v3-0.05.18.00.jpg"/>
          <p:cNvPicPr>
            <a:picLocks noChangeArrowheads="1"/>
          </p:cNvPicPr>
          <p:nvPr/>
        </p:nvPicPr>
        <p:blipFill>
          <a:blip r:embed="rId2" cstate="print"/>
          <a:srcRect/>
          <a:stretch>
            <a:fillRect/>
          </a:stretch>
        </p:blipFill>
        <p:spPr bwMode="auto">
          <a:xfrm>
            <a:off x="0" y="2780928"/>
            <a:ext cx="4572000" cy="3816424"/>
          </a:xfrm>
          <a:prstGeom prst="rect">
            <a:avLst/>
          </a:prstGeom>
          <a:noFill/>
          <a:ln w="9525">
            <a:noFill/>
            <a:miter lim="800000"/>
            <a:headEnd/>
            <a:tailEnd/>
          </a:ln>
        </p:spPr>
      </p:pic>
      <p:pic>
        <p:nvPicPr>
          <p:cNvPr id="1027" name="Image 6"/>
          <p:cNvPicPr>
            <a:picLocks noChangeAspect="1" noChangeArrowheads="1"/>
          </p:cNvPicPr>
          <p:nvPr/>
        </p:nvPicPr>
        <p:blipFill>
          <a:blip r:embed="rId3" cstate="print"/>
          <a:srcRect l="23491" t="10825" r="25510" b="5760"/>
          <a:stretch>
            <a:fillRect/>
          </a:stretch>
        </p:blipFill>
        <p:spPr bwMode="auto">
          <a:xfrm>
            <a:off x="5004048" y="2852936"/>
            <a:ext cx="3888432"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717</Words>
  <Application>Microsoft Office PowerPoint</Application>
  <PresentationFormat>Affichage à l'écran (4:3)</PresentationFormat>
  <Paragraphs>86</Paragraphs>
  <Slides>26</Slides>
  <Notes>5</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    SNEP FSU 74     17 et 18 octobre 2022     « Devenir nageur-se »    </vt:lpstr>
      <vt:lpstr>Expérience de Held et Hein, (1963)  citée par J. Paillard</vt:lpstr>
      <vt:lpstr>Expérience Held et Hein </vt:lpstr>
      <vt:lpstr>Expérience Held et Hein</vt:lpstr>
      <vt:lpstr>Résultats</vt:lpstr>
      <vt:lpstr>Interprétation</vt:lpstr>
      <vt:lpstr>PERCEVOIR    AGIR</vt:lpstr>
      <vt:lpstr> DEVENIR NAGEUR  C’EST : </vt:lpstr>
      <vt:lpstr>Devoir se déplacer en grande profondeur va permettre de percevoir que dans l’eau on « ne tombe pas ».  Une perception nouvelle à l’origine une nouvelle façon d’agir : passer d’un déplacement « en appui sur » à un déplacement en « suspension dans »</vt:lpstr>
      <vt:lpstr>La tête immergée le corps commence à être perçu comme flottant. La bouche ouverte la peur du remplissage disparait. Les yeux ouverts  l’espace de vision et l’espace d’action sont confondus</vt:lpstr>
      <vt:lpstr>Toucher le fond permet de « limiter » l’espace d’action.  Les élèves perçoivent qu’ils remontent en surface plus facilement qu’ils ne descendent. La peur de l’engloutissement disparaît.  La remontée passive premier déplacement sans ancrage sur le monde solide : du fond vers le surface. </vt:lpstr>
      <vt:lpstr>Percevoir qu’il n’est pas possible de rester au fond transformera « la peur de rester au fond »</vt:lpstr>
      <vt:lpstr>Quelle information guide l’action ? COMMENT  lui permettre  de s’aligner et de se rendre « indéformable" ?</vt:lpstr>
      <vt:lpstr>Diapositive 14</vt:lpstr>
      <vt:lpstr>Poser la nuque au sol et non le front :  la perception proprioceptive provoquée par une flexion accentuée du cou est déclenchée, elle est identifiée, localisée (« ça tire à tel endroit de mon corps, ici la nuque ») </vt:lpstr>
      <vt:lpstr>Régulation de la tonicité</vt:lpstr>
      <vt:lpstr>Faire « le fakir » :  Il s’agit de vivre concrètement l’expérience d’un corps toniquement organisé, non déformable.  Une expérience perceptivo-motrice vécue est plus efficace qu’un discours abstrait ou qu’une consigne verbale.  Une centration est proposée sur des perceptions particulières de son propre corps. C’est cette même perception qui doit pouvoir se retrouver dans l’expérience contextualisée : le plongeon, la nage. </vt:lpstr>
      <vt:lpstr>« La pédagogie ce n’est pas demander c’est obtenir » RC</vt:lpstr>
      <vt:lpstr>Projeter de l’eau derrière soi </vt:lpstr>
      <vt:lpstr>  Projeter de l’eau en étant debout au petit bain  Une action est sollicitée : projeter de l’eau dans une direction.  L’idée sous jacente est qu’une action se développe, se constitue se différencie à partir d’un schème d’action en s’exerçant sur des objets dans des situations ou des milieux différents.  On peut différencier cette action en proposant des buts et des situations différentes : projeter un peu d’eau très loin, projeter beaucoup d’eau mais moins loin. C’est ensuite la direction de projection qu’il faudra différencier : projeter beaucoup d’eau vers le haut en l’air ou vers l’arrière  dans  l’eau.  Ces expériences ont en commun avec la nage l’action de projeter une masse d’eau dans une direction précise. </vt:lpstr>
      <vt:lpstr>L’action de ramper. Un schème à ressentir</vt:lpstr>
      <vt:lpstr> Ramper sur un tapis  La contrainte de ramper sur un tapis en laissant traîner les pieds et en avançant par grandes coudées impose d’élever une épaule au-dessus de l’autre pour pouvoir aller chercher un nouvel appui au sol loin devant.  C’est une action de même nature qui est sollicitée dans la nage crawl. </vt:lpstr>
      <vt:lpstr>Diapositive 23</vt:lpstr>
      <vt:lpstr>Tirer un élastique en conservant une posture verticalisée de l’avant bras sans se déformer au niveau des articulations (carpes/métacarpes, poignet, coude) suppose de les fixer par des contractions musculaires isométriques.  Etirer un élastique en l’allongeant permet de rencontrer des résistances croissantes au cours de l’action, pour parvenir à l’étirer complètement la nageuse devra mobiliser des forces croissantes.  Pour construire un appui résistant dans l’eau, la nageuse développe une force croissante qui lui fait rencontrer une résistance croissante ce qui lui permet d’accélérer le mouvement de « sa rame ». </vt:lpstr>
      <vt:lpstr>  Le contact de la face interne des pieds et des jambes contre le mur offre une information tactile et kinesthésique que le nageur s’efforcera de retrouver , sensitivement en situation de nage.   Un autre avantage de cette situation est de pouvoir exécuter une poussée contre un appui entraînant un déplacement du corps dans la direction assimilable à celle de la nage.  </vt:lpstr>
      <vt:lpstr>La natation une nouvelle locomotion qui se construit à partir et aux dépens de la locomotion terrestre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Chronologie possible de construction du nageur à l’école, au collège et au lycée  </dc:title>
  <dc:creator>Marc BEGOTTI</dc:creator>
  <cp:lastModifiedBy>Marc BEGOTTI</cp:lastModifiedBy>
  <cp:revision>41</cp:revision>
  <dcterms:created xsi:type="dcterms:W3CDTF">2022-04-16T07:07:53Z</dcterms:created>
  <dcterms:modified xsi:type="dcterms:W3CDTF">2022-10-17T04:46:50Z</dcterms:modified>
</cp:coreProperties>
</file>